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jpg" ContentType="image/jpeg"/>
  <Default Extension="svg" ContentType="image/svg+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s/slide13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slides/slide16.xml" ContentType="application/vnd.openxmlformats-officedocument.presentationml.slide+xml"/>
  <Override PartName="/ppt/notesSlides/notesSlide1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customXml/item2.xml" ContentType="application/xml"/>
  <Override PartName="/customXml/itemProps2.xml" ContentType="application/vnd.openxmlformats-officedocument.customXmlProperties+xml"/>
  <Override PartName="/ppt/slides/slide11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24.xml" ContentType="application/vnd.openxmlformats-officedocument.presentationml.slide+xml"/>
  <Override PartName="/customXml/item1.xml" ContentType="application/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notesSlides/notesSlide20.xml" ContentType="application/vnd.openxmlformats-officedocument.presentationml.notesSlide+xml"/>
  <Override PartName="/ppt/theme/theme1.xml" ContentType="application/vnd.openxmlformats-officedocument.them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slides/slide17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customXml/item3.xml" ContentType="application/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0" r:id="rId5"/>
  </p:sldMasterIdLst>
  <p:notesMasterIdLst>
    <p:notesMasterId r:id="rId33"/>
  </p:notesMasterIdLst>
  <p:handoutMasterIdLst>
    <p:handoutMasterId r:id="rId34"/>
  </p:handoutMasterIdLst>
  <p:sldIdLst>
    <p:sldId id="1866" r:id="rId6"/>
    <p:sldId id="1893" r:id="rId7"/>
    <p:sldId id="257" r:id="rId8"/>
    <p:sldId id="276" r:id="rId9"/>
    <p:sldId id="277" r:id="rId10"/>
    <p:sldId id="308" r:id="rId11"/>
    <p:sldId id="292" r:id="rId12"/>
    <p:sldId id="259" r:id="rId13"/>
    <p:sldId id="258" r:id="rId14"/>
    <p:sldId id="1892" r:id="rId15"/>
    <p:sldId id="265" r:id="rId16"/>
    <p:sldId id="267" r:id="rId17"/>
    <p:sldId id="266" r:id="rId18"/>
    <p:sldId id="1895" r:id="rId19"/>
    <p:sldId id="271" r:id="rId20"/>
    <p:sldId id="1898" r:id="rId21"/>
    <p:sldId id="273" r:id="rId22"/>
    <p:sldId id="283" r:id="rId23"/>
    <p:sldId id="1897" r:id="rId24"/>
    <p:sldId id="297" r:id="rId25"/>
    <p:sldId id="305" r:id="rId26"/>
    <p:sldId id="268" r:id="rId27"/>
    <p:sldId id="270" r:id="rId28"/>
    <p:sldId id="272" r:id="rId29"/>
    <p:sldId id="1899" r:id="rId30"/>
    <p:sldId id="291" r:id="rId31"/>
    <p:sldId id="338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893"/>
            <p14:sldId id="257"/>
            <p14:sldId id="276"/>
            <p14:sldId id="277"/>
            <p14:sldId id="308"/>
            <p14:sldId id="292"/>
            <p14:sldId id="259"/>
            <p14:sldId id="258"/>
            <p14:sldId id="1892"/>
            <p14:sldId id="265"/>
            <p14:sldId id="267"/>
            <p14:sldId id="266"/>
            <p14:sldId id="1895"/>
            <p14:sldId id="271"/>
            <p14:sldId id="1898"/>
            <p14:sldId id="273"/>
            <p14:sldId id="283"/>
            <p14:sldId id="1897"/>
            <p14:sldId id="297"/>
            <p14:sldId id="305"/>
            <p14:sldId id="268"/>
            <p14:sldId id="270"/>
            <p14:sldId id="272"/>
            <p14:sldId id="1899"/>
            <p14:sldId id="291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6DC"/>
    <a:srgbClr val="ECE0D4"/>
    <a:srgbClr val="D1B497"/>
    <a:srgbClr val="E3D1BF"/>
    <a:srgbClr val="AA673C"/>
    <a:srgbClr val="6A6967"/>
    <a:srgbClr val="C19C84"/>
    <a:srgbClr val="F8EBE0"/>
    <a:srgbClr val="FF2625"/>
    <a:srgbClr val="007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054B77-27D5-463A-A166-CE0B27247AB3}" v="65" dt="2026-01-23T12:45:29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878" y="48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8.xml" Id="rId13" /><Relationship Type="http://schemas.openxmlformats.org/officeDocument/2006/relationships/slide" Target="/ppt/slides/slide13.xml" Id="rId18" /><Relationship Type="http://schemas.openxmlformats.org/officeDocument/2006/relationships/slide" Target="/ppt/slides/slide21.xml" Id="rId26" /><Relationship Type="http://schemas.microsoft.com/office/2015/10/relationships/revisionInfo" Target="/ppt/revisionInfo.xml" Id="rId39" /><Relationship Type="http://schemas.openxmlformats.org/officeDocument/2006/relationships/slide" Target="/ppt/slides/slide16.xml" Id="rId21" /><Relationship Type="http://schemas.openxmlformats.org/officeDocument/2006/relationships/handoutMaster" Target="/ppt/handoutMasters/handoutMaster1.xml" Id="rId34" /><Relationship Type="http://schemas.openxmlformats.org/officeDocument/2006/relationships/slide" Target="/ppt/slides/slide2.xml" Id="rId7" /><Relationship Type="http://schemas.openxmlformats.org/officeDocument/2006/relationships/slide" Target="/ppt/slides/slide7.xml" Id="rId12" /><Relationship Type="http://schemas.openxmlformats.org/officeDocument/2006/relationships/slide" Target="/ppt/slides/slide12.xml" Id="rId17" /><Relationship Type="http://schemas.openxmlformats.org/officeDocument/2006/relationships/slide" Target="/ppt/slides/slide20.xml" Id="rId25" /><Relationship Type="http://schemas.openxmlformats.org/officeDocument/2006/relationships/notesMaster" Target="/ppt/notesMasters/notesMaster1.xml" Id="rId33" /><Relationship Type="http://schemas.openxmlformats.org/officeDocument/2006/relationships/tableStyles" Target="/ppt/tableStyles.xml" Id="rId38" /><Relationship Type="http://schemas.openxmlformats.org/officeDocument/2006/relationships/customXml" Target="/customXml/item2.xml" Id="rId2" /><Relationship Type="http://schemas.openxmlformats.org/officeDocument/2006/relationships/slide" Target="/ppt/slides/slide11.xml" Id="rId16" /><Relationship Type="http://schemas.openxmlformats.org/officeDocument/2006/relationships/slide" Target="/ppt/slides/slide15.xml" Id="rId20" /><Relationship Type="http://schemas.openxmlformats.org/officeDocument/2006/relationships/slide" Target="/ppt/slides/slide24.xml" Id="rId29" /><Relationship Type="http://schemas.openxmlformats.org/officeDocument/2006/relationships/customXml" Target="/customXml/item1.xml" Id="rId1" /><Relationship Type="http://schemas.openxmlformats.org/officeDocument/2006/relationships/slide" Target="/ppt/slides/slide1.xml" Id="rId6" /><Relationship Type="http://schemas.openxmlformats.org/officeDocument/2006/relationships/slide" Target="/ppt/slides/slide6.xml" Id="rId11" /><Relationship Type="http://schemas.openxmlformats.org/officeDocument/2006/relationships/slide" Target="/ppt/slides/slide19.xml" Id="rId24" /><Relationship Type="http://schemas.openxmlformats.org/officeDocument/2006/relationships/slide" Target="/ppt/slides/slide27.xml" Id="rId32" /><Relationship Type="http://schemas.openxmlformats.org/officeDocument/2006/relationships/theme" Target="/ppt/theme/theme1.xml" Id="rId37" /><Relationship Type="http://schemas.openxmlformats.org/officeDocument/2006/relationships/slideMaster" Target="/ppt/slideMasters/slideMaster2.xml" Id="rId5" /><Relationship Type="http://schemas.openxmlformats.org/officeDocument/2006/relationships/slide" Target="/ppt/slides/slide10.xml" Id="rId15" /><Relationship Type="http://schemas.openxmlformats.org/officeDocument/2006/relationships/slide" Target="/ppt/slides/slide18.xml" Id="rId23" /><Relationship Type="http://schemas.openxmlformats.org/officeDocument/2006/relationships/slide" Target="/ppt/slides/slide23.xml" Id="rId28" /><Relationship Type="http://schemas.openxmlformats.org/officeDocument/2006/relationships/viewProps" Target="/ppt/viewProps.xml" Id="rId36" /><Relationship Type="http://schemas.openxmlformats.org/officeDocument/2006/relationships/slide" Target="/ppt/slides/slide5.xml" Id="rId10" /><Relationship Type="http://schemas.openxmlformats.org/officeDocument/2006/relationships/slide" Target="/ppt/slides/slide14.xml" Id="rId19" /><Relationship Type="http://schemas.openxmlformats.org/officeDocument/2006/relationships/slide" Target="/ppt/slides/slide26.xml" Id="rId31" /><Relationship Type="http://schemas.openxmlformats.org/officeDocument/2006/relationships/slide" Target="/ppt/slides/slide4.xml" Id="rId9" /><Relationship Type="http://schemas.openxmlformats.org/officeDocument/2006/relationships/slide" Target="/ppt/slides/slide9.xml" Id="rId14" /><Relationship Type="http://schemas.openxmlformats.org/officeDocument/2006/relationships/slide" Target="/ppt/slides/slide17.xml" Id="rId22" /><Relationship Type="http://schemas.openxmlformats.org/officeDocument/2006/relationships/slide" Target="/ppt/slides/slide22.xml" Id="rId27" /><Relationship Type="http://schemas.openxmlformats.org/officeDocument/2006/relationships/slide" Target="/ppt/slides/slide25.xml" Id="rId30" /><Relationship Type="http://schemas.openxmlformats.org/officeDocument/2006/relationships/presProps" Target="/ppt/presProps.xml" Id="rId35" /><Relationship Type="http://schemas.openxmlformats.org/officeDocument/2006/relationships/slide" Target="/ppt/slides/slide3.xml" Id="rId8" /><Relationship Type="http://schemas.openxmlformats.org/officeDocument/2006/relationships/customXml" Target="/customXml/item3.xml" Id="rId3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8968C-1081-4E66-9360-96D4E04897A9}" type="doc">
      <dgm:prSet loTypeId="urn:microsoft.com/office/officeart/2005/8/layout/list1" loCatId="list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68674A33-CFB7-4B67-8B00-84B82051DA75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Obesity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06E9C078-F7A6-4689-86CD-ADAC6253F740}" type="parTrans" cxnId="{658ADA46-2C15-4E62-98DF-146A876B63BC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9DFBC-6FB4-4422-B6FE-054426070851}" type="sibTrans" cxnId="{658ADA46-2C15-4E62-98DF-146A876B63BC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D2F9F5-BF36-4AF5-BB20-FA1AB208AC7D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Undernutrition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52ECC56B-D323-42A1-AB3A-7838B683217E}" type="parTrans" cxnId="{2445CAEF-2906-42CF-ADF3-23C9D573B970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BE6951-50A8-4487-BA10-F991172C79D0}" type="sibTrans" cxnId="{2445CAEF-2906-42CF-ADF3-23C9D573B970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058ED0-2549-4854-A99F-A717E7E99023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Diabetes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BD16F638-3899-4F91-9443-10AEF4DE9877}" type="parTrans" cxnId="{813F45CC-CE47-47CC-9116-92938880B55D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6319FF-BDE8-4694-BAFA-D45DA4FE47A9}" type="sibTrans" cxnId="{813F45CC-CE47-47CC-9116-92938880B55D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B16E6F-405F-468C-9F6F-B98F18A71814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Hypertension</a:t>
          </a:r>
        </a:p>
      </dgm:t>
    </dgm:pt>
    <dgm:pt modelId="{48ABA38C-CB9E-4E94-BB5D-B90683283CC9}" type="parTrans" cxnId="{305B171E-F979-4C15-862E-8A83FDF1D67F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9C00B5-01C9-43C0-A383-6ACBD3A7742F}" type="sibTrans" cxnId="{305B171E-F979-4C15-862E-8A83FDF1D67F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F25D16-371B-424E-A91D-2FCC854D0174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Cardiovascular diseases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DC80B275-E0C9-4C26-8311-1A04304101CF}" type="parTrans" cxnId="{C6C9E951-9857-4A97-B391-F22C3E98FB95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94DD34-4A54-4F54-BF04-48F58D578BED}" type="sibTrans" cxnId="{C6C9E951-9857-4A97-B391-F22C3E98FB95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B75388-378F-488C-992A-E10A101CFF0D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Liver disease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D29EBA03-6536-40DB-AB5B-3FFA75BE9B2F}" type="parTrans" cxnId="{B427A580-A70C-43C4-A5BB-2767D8E0FB01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E05B65-7733-4D21-A322-16E44316C26C}" type="sibTrans" cxnId="{B427A580-A70C-43C4-A5BB-2767D8E0FB01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13ADD4-0E55-459E-A4C3-BEC8E7BBB18E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Renal disease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E783D189-1104-490A-B66A-87666D7547E6}" type="parTrans" cxnId="{CD113ED6-CC1C-4DEC-9FF9-695F8A6F6EBB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653B3D-71E0-419F-80E7-F63B307FEC7B}" type="sibTrans" cxnId="{CD113ED6-CC1C-4DEC-9FF9-695F8A6F6EBB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BB9A21-C920-4D84-BF09-3CEAC099D680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Gout/ arthritis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B72BF5D8-D10B-4E44-B85B-061261415407}" type="parTrans" cxnId="{1F5F3907-D5C1-4ECD-80A1-ACB9C1E3588A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225784-730D-421D-80E1-11EBF9AFB262}" type="sibTrans" cxnId="{1F5F3907-D5C1-4ECD-80A1-ACB9C1E3588A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FAC24C-9282-4EE8-81A6-2C68E77EA9E7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Osteoporosis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A01A99C9-3822-4161-A6BA-86A0C9208AA8}" type="parTrans" cxnId="{345E3A6C-45BE-4801-9EDD-F62138EF1374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D528AB-E975-4ABD-9691-B3627EF0A361}" type="sibTrans" cxnId="{345E3A6C-45BE-4801-9EDD-F62138EF1374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2C8FC8-C1DF-43E7-8FB0-C1AFB1396CCF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Cancer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6E40FB19-3A0D-4A27-9F16-FFF0FA08174D}" type="parTrans" cxnId="{C1A67465-2B0C-4289-865D-12F08F718A87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AFBC5F-12F4-4F1A-AECE-94D98679D5ED}" type="sibTrans" cxnId="{C1A67465-2B0C-4289-865D-12F08F718A87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ACB8AF-F792-4827-B697-394EA162F913}" type="pres">
      <dgm:prSet presAssocID="{6738968C-1081-4E66-9360-96D4E04897A9}" presName="linear" presStyleCnt="0">
        <dgm:presLayoutVars>
          <dgm:dir/>
          <dgm:animLvl val="lvl"/>
          <dgm:resizeHandles val="exact"/>
        </dgm:presLayoutVars>
      </dgm:prSet>
      <dgm:spPr/>
    </dgm:pt>
    <dgm:pt modelId="{2E773877-F0E2-4A2E-B7AD-F0CB4D900E55}" type="pres">
      <dgm:prSet presAssocID="{68674A33-CFB7-4B67-8B00-84B82051DA75}" presName="parentLin" presStyleCnt="0"/>
      <dgm:spPr/>
    </dgm:pt>
    <dgm:pt modelId="{B9BF264B-FC1B-4DBF-81EC-D259BB5C9047}" type="pres">
      <dgm:prSet presAssocID="{68674A33-CFB7-4B67-8B00-84B82051DA75}" presName="parentLeftMargin" presStyleLbl="node1" presStyleIdx="0" presStyleCnt="10"/>
      <dgm:spPr/>
    </dgm:pt>
    <dgm:pt modelId="{A7D250BF-3865-48FE-8927-10A12BC83CB7}" type="pres">
      <dgm:prSet presAssocID="{68674A33-CFB7-4B67-8B00-84B82051DA75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7E8E8DCF-F0C2-4D3A-850C-7590E5AA8AC7}" type="pres">
      <dgm:prSet presAssocID="{68674A33-CFB7-4B67-8B00-84B82051DA75}" presName="negativeSpace" presStyleCnt="0"/>
      <dgm:spPr/>
    </dgm:pt>
    <dgm:pt modelId="{ADEAC718-7693-48F2-9D68-770A7CC63792}" type="pres">
      <dgm:prSet presAssocID="{68674A33-CFB7-4B67-8B00-84B82051DA75}" presName="childText" presStyleLbl="conFgAcc1" presStyleIdx="0" presStyleCnt="10" custLinFactNeighborX="-826" custLinFactNeighborY="-47722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</a:schemeClr>
          </a:solidFill>
        </a:ln>
      </dgm:spPr>
    </dgm:pt>
    <dgm:pt modelId="{0E685097-F8F6-4541-9294-44C944F3252D}" type="pres">
      <dgm:prSet presAssocID="{DD89DFBC-6FB4-4422-B6FE-054426070851}" presName="spaceBetweenRectangles" presStyleCnt="0"/>
      <dgm:spPr/>
    </dgm:pt>
    <dgm:pt modelId="{6516FDEE-0F55-483D-A595-B26D528A137C}" type="pres">
      <dgm:prSet presAssocID="{75D2F9F5-BF36-4AF5-BB20-FA1AB208AC7D}" presName="parentLin" presStyleCnt="0"/>
      <dgm:spPr/>
    </dgm:pt>
    <dgm:pt modelId="{63A5B666-F997-4B8C-A393-3CEE772BA8B2}" type="pres">
      <dgm:prSet presAssocID="{75D2F9F5-BF36-4AF5-BB20-FA1AB208AC7D}" presName="parentLeftMargin" presStyleLbl="node1" presStyleIdx="0" presStyleCnt="10"/>
      <dgm:spPr/>
    </dgm:pt>
    <dgm:pt modelId="{87DEBBC5-8391-436A-BA60-A4E30B87212A}" type="pres">
      <dgm:prSet presAssocID="{75D2F9F5-BF36-4AF5-BB20-FA1AB208AC7D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3E0737B1-89F4-4960-B2C5-D246EB764696}" type="pres">
      <dgm:prSet presAssocID="{75D2F9F5-BF36-4AF5-BB20-FA1AB208AC7D}" presName="negativeSpace" presStyleCnt="0"/>
      <dgm:spPr/>
    </dgm:pt>
    <dgm:pt modelId="{A2BC1EAE-BD60-4D39-B659-AE8EEFD50490}" type="pres">
      <dgm:prSet presAssocID="{75D2F9F5-BF36-4AF5-BB20-FA1AB208AC7D}" presName="childText" presStyleLbl="conFgAcc1" presStyleIdx="1" presStyleCnt="10" custLinFactNeighborX="-826" custLinFactNeighborY="-47722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</a:schemeClr>
          </a:solidFill>
        </a:ln>
      </dgm:spPr>
    </dgm:pt>
    <dgm:pt modelId="{E1B9C082-CCB1-40B5-8AF1-98E4BEFF6E44}" type="pres">
      <dgm:prSet presAssocID="{C4BE6951-50A8-4487-BA10-F991172C79D0}" presName="spaceBetweenRectangles" presStyleCnt="0"/>
      <dgm:spPr/>
    </dgm:pt>
    <dgm:pt modelId="{FD3DB5ED-DC37-43F3-BE4E-688E2D3713E5}" type="pres">
      <dgm:prSet presAssocID="{0B058ED0-2549-4854-A99F-A717E7E99023}" presName="parentLin" presStyleCnt="0"/>
      <dgm:spPr/>
    </dgm:pt>
    <dgm:pt modelId="{151E62A3-25F3-4E7A-8A55-616B16B44874}" type="pres">
      <dgm:prSet presAssocID="{0B058ED0-2549-4854-A99F-A717E7E99023}" presName="parentLeftMargin" presStyleLbl="node1" presStyleIdx="1" presStyleCnt="10"/>
      <dgm:spPr/>
    </dgm:pt>
    <dgm:pt modelId="{8EC824A1-5A0B-4EF9-8BA8-C579175F5B5B}" type="pres">
      <dgm:prSet presAssocID="{0B058ED0-2549-4854-A99F-A717E7E99023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D8AF0414-6272-48A4-A394-94A53817625D}" type="pres">
      <dgm:prSet presAssocID="{0B058ED0-2549-4854-A99F-A717E7E99023}" presName="negativeSpace" presStyleCnt="0"/>
      <dgm:spPr/>
    </dgm:pt>
    <dgm:pt modelId="{C40ECBEA-6A87-45CF-8D14-993BEF962693}" type="pres">
      <dgm:prSet presAssocID="{0B058ED0-2549-4854-A99F-A717E7E99023}" presName="childText" presStyleLbl="conFgAcc1" presStyleIdx="2" presStyleCnt="10" custLinFactNeighborX="-826" custLinFactNeighborY="-47722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</a:schemeClr>
          </a:solidFill>
        </a:ln>
      </dgm:spPr>
    </dgm:pt>
    <dgm:pt modelId="{A7D075A9-67BC-4F4A-8F1E-6B9C61DD40EB}" type="pres">
      <dgm:prSet presAssocID="{C46319FF-BDE8-4694-BAFA-D45DA4FE47A9}" presName="spaceBetweenRectangles" presStyleCnt="0"/>
      <dgm:spPr/>
    </dgm:pt>
    <dgm:pt modelId="{B824111B-EC8B-4CFB-A7DF-9F752615B591}" type="pres">
      <dgm:prSet presAssocID="{AFB16E6F-405F-468C-9F6F-B98F18A71814}" presName="parentLin" presStyleCnt="0"/>
      <dgm:spPr/>
    </dgm:pt>
    <dgm:pt modelId="{97FBFC1A-EED1-442D-97CB-83DA56857CB0}" type="pres">
      <dgm:prSet presAssocID="{AFB16E6F-405F-468C-9F6F-B98F18A71814}" presName="parentLeftMargin" presStyleLbl="node1" presStyleIdx="2" presStyleCnt="10"/>
      <dgm:spPr/>
    </dgm:pt>
    <dgm:pt modelId="{F2614587-0F5E-421D-947D-A8966805CDAC}" type="pres">
      <dgm:prSet presAssocID="{AFB16E6F-405F-468C-9F6F-B98F18A71814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5FEC1F3C-3ECD-49F0-87BF-59B089DD04F6}" type="pres">
      <dgm:prSet presAssocID="{AFB16E6F-405F-468C-9F6F-B98F18A71814}" presName="negativeSpace" presStyleCnt="0"/>
      <dgm:spPr/>
    </dgm:pt>
    <dgm:pt modelId="{15A2F89A-5131-4E4B-A957-ED12BFFFA4B9}" type="pres">
      <dgm:prSet presAssocID="{AFB16E6F-405F-468C-9F6F-B98F18A71814}" presName="childText" presStyleLbl="conFgAcc1" presStyleIdx="3" presStyleCnt="10" custLinFactNeighborX="-826" custLinFactNeighborY="-47722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</a:schemeClr>
          </a:solidFill>
        </a:ln>
      </dgm:spPr>
    </dgm:pt>
    <dgm:pt modelId="{65DDE5B5-9011-48DC-B570-6B8904457DED}" type="pres">
      <dgm:prSet presAssocID="{419C00B5-01C9-43C0-A383-6ACBD3A7742F}" presName="spaceBetweenRectangles" presStyleCnt="0"/>
      <dgm:spPr/>
    </dgm:pt>
    <dgm:pt modelId="{07A7C132-6D21-4BC0-A02A-0D4BD7D9BB0C}" type="pres">
      <dgm:prSet presAssocID="{0AF25D16-371B-424E-A91D-2FCC854D0174}" presName="parentLin" presStyleCnt="0"/>
      <dgm:spPr/>
    </dgm:pt>
    <dgm:pt modelId="{7245B70F-5C48-4CA3-9EC4-FFD87F2B07A2}" type="pres">
      <dgm:prSet presAssocID="{0AF25D16-371B-424E-A91D-2FCC854D0174}" presName="parentLeftMargin" presStyleLbl="node1" presStyleIdx="3" presStyleCnt="10"/>
      <dgm:spPr/>
    </dgm:pt>
    <dgm:pt modelId="{959CDE03-A0BC-485B-B11C-FB279EA9C494}" type="pres">
      <dgm:prSet presAssocID="{0AF25D16-371B-424E-A91D-2FCC854D0174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8657EB7D-426C-4E0C-AFD7-D15624FB3E06}" type="pres">
      <dgm:prSet presAssocID="{0AF25D16-371B-424E-A91D-2FCC854D0174}" presName="negativeSpace" presStyleCnt="0"/>
      <dgm:spPr/>
    </dgm:pt>
    <dgm:pt modelId="{CDFD8876-3EEF-4262-B517-012CF02A90AB}" type="pres">
      <dgm:prSet presAssocID="{0AF25D16-371B-424E-A91D-2FCC854D0174}" presName="childText" presStyleLbl="conFgAcc1" presStyleIdx="4" presStyleCnt="10" custLinFactNeighborX="-826" custLinFactNeighborY="-47722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</a:schemeClr>
          </a:solidFill>
        </a:ln>
      </dgm:spPr>
    </dgm:pt>
    <dgm:pt modelId="{39BA36FF-4F61-4DCA-8FA5-60561BE5748C}" type="pres">
      <dgm:prSet presAssocID="{0A94DD34-4A54-4F54-BF04-48F58D578BED}" presName="spaceBetweenRectangles" presStyleCnt="0"/>
      <dgm:spPr/>
    </dgm:pt>
    <dgm:pt modelId="{B7F6E018-6D50-4686-AFA8-DE9A6DEA2C61}" type="pres">
      <dgm:prSet presAssocID="{6AB75388-378F-488C-992A-E10A101CFF0D}" presName="parentLin" presStyleCnt="0"/>
      <dgm:spPr/>
    </dgm:pt>
    <dgm:pt modelId="{EB81B95E-7062-443F-8043-B6258D682DF4}" type="pres">
      <dgm:prSet presAssocID="{6AB75388-378F-488C-992A-E10A101CFF0D}" presName="parentLeftMargin" presStyleLbl="node1" presStyleIdx="4" presStyleCnt="10"/>
      <dgm:spPr/>
    </dgm:pt>
    <dgm:pt modelId="{3306904E-C99D-4D92-AEBA-A2782606E0BA}" type="pres">
      <dgm:prSet presAssocID="{6AB75388-378F-488C-992A-E10A101CFF0D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508F46DD-6D45-47B8-97D1-2D28F1981568}" type="pres">
      <dgm:prSet presAssocID="{6AB75388-378F-488C-992A-E10A101CFF0D}" presName="negativeSpace" presStyleCnt="0"/>
      <dgm:spPr/>
    </dgm:pt>
    <dgm:pt modelId="{A7CC8D2F-5DCA-471D-90B2-79E9162A0BB7}" type="pres">
      <dgm:prSet presAssocID="{6AB75388-378F-488C-992A-E10A101CFF0D}" presName="childText" presStyleLbl="conFgAcc1" presStyleIdx="5" presStyleCnt="10" custLinFactNeighborX="-826" custLinFactNeighborY="-47722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</a:schemeClr>
          </a:solidFill>
        </a:ln>
      </dgm:spPr>
    </dgm:pt>
    <dgm:pt modelId="{833CD683-8D58-411E-9818-F64BE72478A1}" type="pres">
      <dgm:prSet presAssocID="{12E05B65-7733-4D21-A322-16E44316C26C}" presName="spaceBetweenRectangles" presStyleCnt="0"/>
      <dgm:spPr/>
    </dgm:pt>
    <dgm:pt modelId="{778116F0-FE6A-43DD-B10C-A3BCE68F3907}" type="pres">
      <dgm:prSet presAssocID="{BD13ADD4-0E55-459E-A4C3-BEC8E7BBB18E}" presName="parentLin" presStyleCnt="0"/>
      <dgm:spPr/>
    </dgm:pt>
    <dgm:pt modelId="{C356B9AB-944D-4C0D-906A-AC312DC50C6C}" type="pres">
      <dgm:prSet presAssocID="{BD13ADD4-0E55-459E-A4C3-BEC8E7BBB18E}" presName="parentLeftMargin" presStyleLbl="node1" presStyleIdx="5" presStyleCnt="10"/>
      <dgm:spPr/>
    </dgm:pt>
    <dgm:pt modelId="{889623DD-A216-4C03-AD34-E7168455C90B}" type="pres">
      <dgm:prSet presAssocID="{BD13ADD4-0E55-459E-A4C3-BEC8E7BBB18E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6B39DA1C-173E-45A5-A4C6-AF03E02B1650}" type="pres">
      <dgm:prSet presAssocID="{BD13ADD4-0E55-459E-A4C3-BEC8E7BBB18E}" presName="negativeSpace" presStyleCnt="0"/>
      <dgm:spPr/>
    </dgm:pt>
    <dgm:pt modelId="{CFF01218-A575-4DA8-8438-35A291DD045D}" type="pres">
      <dgm:prSet presAssocID="{BD13ADD4-0E55-459E-A4C3-BEC8E7BBB18E}" presName="childText" presStyleLbl="conFgAcc1" presStyleIdx="6" presStyleCnt="10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</a:schemeClr>
          </a:solidFill>
        </a:ln>
      </dgm:spPr>
    </dgm:pt>
    <dgm:pt modelId="{9076144E-0AC3-4948-9C82-BC7467AFFD61}" type="pres">
      <dgm:prSet presAssocID="{5F653B3D-71E0-419F-80E7-F63B307FEC7B}" presName="spaceBetweenRectangles" presStyleCnt="0"/>
      <dgm:spPr/>
    </dgm:pt>
    <dgm:pt modelId="{DF5954D5-3FAB-4F35-ACA3-6CF5322273FD}" type="pres">
      <dgm:prSet presAssocID="{1ABB9A21-C920-4D84-BF09-3CEAC099D680}" presName="parentLin" presStyleCnt="0"/>
      <dgm:spPr/>
    </dgm:pt>
    <dgm:pt modelId="{E2E658AB-3036-4B7E-8B96-5BFF681635F4}" type="pres">
      <dgm:prSet presAssocID="{1ABB9A21-C920-4D84-BF09-3CEAC099D680}" presName="parentLeftMargin" presStyleLbl="node1" presStyleIdx="6" presStyleCnt="10"/>
      <dgm:spPr/>
    </dgm:pt>
    <dgm:pt modelId="{5DE55A47-DA2B-4DCC-8F0A-A5C95A26526A}" type="pres">
      <dgm:prSet presAssocID="{1ABB9A21-C920-4D84-BF09-3CEAC099D680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81FBA731-6872-4A2B-933D-EE998DE82E92}" type="pres">
      <dgm:prSet presAssocID="{1ABB9A21-C920-4D84-BF09-3CEAC099D680}" presName="negativeSpace" presStyleCnt="0"/>
      <dgm:spPr/>
    </dgm:pt>
    <dgm:pt modelId="{072B64D3-BF24-49D9-BFA6-B1BE0EA6E0AB}" type="pres">
      <dgm:prSet presAssocID="{1ABB9A21-C920-4D84-BF09-3CEAC099D680}" presName="childText" presStyleLbl="conFgAcc1" presStyleIdx="7" presStyleCnt="10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</a:schemeClr>
          </a:solidFill>
        </a:ln>
      </dgm:spPr>
    </dgm:pt>
    <dgm:pt modelId="{90499563-64AE-470A-A2C0-DBD264C037A9}" type="pres">
      <dgm:prSet presAssocID="{5A225784-730D-421D-80E1-11EBF9AFB262}" presName="spaceBetweenRectangles" presStyleCnt="0"/>
      <dgm:spPr/>
    </dgm:pt>
    <dgm:pt modelId="{5A4B114C-FDE2-437F-82B7-D7CBF5EF48E4}" type="pres">
      <dgm:prSet presAssocID="{91FAC24C-9282-4EE8-81A6-2C68E77EA9E7}" presName="parentLin" presStyleCnt="0"/>
      <dgm:spPr/>
    </dgm:pt>
    <dgm:pt modelId="{89835908-002C-41CA-B804-4CAD7FFCABAA}" type="pres">
      <dgm:prSet presAssocID="{91FAC24C-9282-4EE8-81A6-2C68E77EA9E7}" presName="parentLeftMargin" presStyleLbl="node1" presStyleIdx="7" presStyleCnt="10"/>
      <dgm:spPr/>
    </dgm:pt>
    <dgm:pt modelId="{A5B01EF0-5F23-41DE-9B08-1A479E03DD00}" type="pres">
      <dgm:prSet presAssocID="{91FAC24C-9282-4EE8-81A6-2C68E77EA9E7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0632C03D-A21B-476A-B556-32E1C9CF8B32}" type="pres">
      <dgm:prSet presAssocID="{91FAC24C-9282-4EE8-81A6-2C68E77EA9E7}" presName="negativeSpace" presStyleCnt="0"/>
      <dgm:spPr/>
    </dgm:pt>
    <dgm:pt modelId="{7AABD298-A741-49B4-BA56-84C715D15AA8}" type="pres">
      <dgm:prSet presAssocID="{91FAC24C-9282-4EE8-81A6-2C68E77EA9E7}" presName="childText" presStyleLbl="conFgAcc1" presStyleIdx="8" presStyleCnt="10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</a:schemeClr>
          </a:solidFill>
        </a:ln>
      </dgm:spPr>
    </dgm:pt>
    <dgm:pt modelId="{44D204E0-7ED1-498B-97E1-383E4A2B15EB}" type="pres">
      <dgm:prSet presAssocID="{C1D528AB-E975-4ABD-9691-B3627EF0A361}" presName="spaceBetweenRectangles" presStyleCnt="0"/>
      <dgm:spPr/>
    </dgm:pt>
    <dgm:pt modelId="{6EE05F1C-2CCA-4021-96F7-9B8D4CE3C974}" type="pres">
      <dgm:prSet presAssocID="{922C8FC8-C1DF-43E7-8FB0-C1AFB1396CCF}" presName="parentLin" presStyleCnt="0"/>
      <dgm:spPr/>
    </dgm:pt>
    <dgm:pt modelId="{B0BECEEF-4BBA-4712-BD1B-DDC8B9A7CC79}" type="pres">
      <dgm:prSet presAssocID="{922C8FC8-C1DF-43E7-8FB0-C1AFB1396CCF}" presName="parentLeftMargin" presStyleLbl="node1" presStyleIdx="8" presStyleCnt="10"/>
      <dgm:spPr/>
    </dgm:pt>
    <dgm:pt modelId="{70FA643B-FD32-4727-8155-43B05BA0927D}" type="pres">
      <dgm:prSet presAssocID="{922C8FC8-C1DF-43E7-8FB0-C1AFB1396CCF}" presName="parentText" presStyleLbl="node1" presStyleIdx="9" presStyleCnt="10">
        <dgm:presLayoutVars>
          <dgm:chMax val="0"/>
          <dgm:bulletEnabled val="1"/>
        </dgm:presLayoutVars>
      </dgm:prSet>
      <dgm:spPr/>
    </dgm:pt>
    <dgm:pt modelId="{ED0D4ACD-1853-407D-AD2D-BED9C45FB13B}" type="pres">
      <dgm:prSet presAssocID="{922C8FC8-C1DF-43E7-8FB0-C1AFB1396CCF}" presName="negativeSpace" presStyleCnt="0"/>
      <dgm:spPr/>
    </dgm:pt>
    <dgm:pt modelId="{DBF9FFDC-675E-4227-953D-FFD24BDD55D7}" type="pres">
      <dgm:prSet presAssocID="{922C8FC8-C1DF-43E7-8FB0-C1AFB1396CCF}" presName="childText" presStyleLbl="conFgAcc1" presStyleIdx="9" presStyleCnt="10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</a:schemeClr>
          </a:solidFill>
        </a:ln>
      </dgm:spPr>
    </dgm:pt>
  </dgm:ptLst>
  <dgm:cxnLst>
    <dgm:cxn modelId="{58CDDD01-6A45-4B5A-863D-B6A56E1001B1}" type="presOf" srcId="{68674A33-CFB7-4B67-8B00-84B82051DA75}" destId="{B9BF264B-FC1B-4DBF-81EC-D259BB5C9047}" srcOrd="0" destOrd="0" presId="urn:microsoft.com/office/officeart/2005/8/layout/list1"/>
    <dgm:cxn modelId="{1F5F3907-D5C1-4ECD-80A1-ACB9C1E3588A}" srcId="{6738968C-1081-4E66-9360-96D4E04897A9}" destId="{1ABB9A21-C920-4D84-BF09-3CEAC099D680}" srcOrd="7" destOrd="0" parTransId="{B72BF5D8-D10B-4E44-B85B-061261415407}" sibTransId="{5A225784-730D-421D-80E1-11EBF9AFB262}"/>
    <dgm:cxn modelId="{0972F40B-F002-4BAA-8159-D1473085184E}" type="presOf" srcId="{BD13ADD4-0E55-459E-A4C3-BEC8E7BBB18E}" destId="{889623DD-A216-4C03-AD34-E7168455C90B}" srcOrd="1" destOrd="0" presId="urn:microsoft.com/office/officeart/2005/8/layout/list1"/>
    <dgm:cxn modelId="{3A874F0E-E86B-4D34-92A8-EEBD5F841EE8}" type="presOf" srcId="{75D2F9F5-BF36-4AF5-BB20-FA1AB208AC7D}" destId="{87DEBBC5-8391-436A-BA60-A4E30B87212A}" srcOrd="1" destOrd="0" presId="urn:microsoft.com/office/officeart/2005/8/layout/list1"/>
    <dgm:cxn modelId="{169A9C16-CCE5-47CE-934C-453517C7FC55}" type="presOf" srcId="{68674A33-CFB7-4B67-8B00-84B82051DA75}" destId="{A7D250BF-3865-48FE-8927-10A12BC83CB7}" srcOrd="1" destOrd="0" presId="urn:microsoft.com/office/officeart/2005/8/layout/list1"/>
    <dgm:cxn modelId="{A1F03819-BD33-4640-93DA-5AF175E77AFA}" type="presOf" srcId="{AFB16E6F-405F-468C-9F6F-B98F18A71814}" destId="{F2614587-0F5E-421D-947D-A8966805CDAC}" srcOrd="1" destOrd="0" presId="urn:microsoft.com/office/officeart/2005/8/layout/list1"/>
    <dgm:cxn modelId="{CC34E919-E480-4C78-8EB6-89DB772972E9}" type="presOf" srcId="{6AB75388-378F-488C-992A-E10A101CFF0D}" destId="{EB81B95E-7062-443F-8043-B6258D682DF4}" srcOrd="0" destOrd="0" presId="urn:microsoft.com/office/officeart/2005/8/layout/list1"/>
    <dgm:cxn modelId="{7734DF1C-675B-4E1D-B924-5C35E0958C36}" type="presOf" srcId="{1ABB9A21-C920-4D84-BF09-3CEAC099D680}" destId="{E2E658AB-3036-4B7E-8B96-5BFF681635F4}" srcOrd="0" destOrd="0" presId="urn:microsoft.com/office/officeart/2005/8/layout/list1"/>
    <dgm:cxn modelId="{305B171E-F979-4C15-862E-8A83FDF1D67F}" srcId="{6738968C-1081-4E66-9360-96D4E04897A9}" destId="{AFB16E6F-405F-468C-9F6F-B98F18A71814}" srcOrd="3" destOrd="0" parTransId="{48ABA38C-CB9E-4E94-BB5D-B90683283CC9}" sibTransId="{419C00B5-01C9-43C0-A383-6ACBD3A7742F}"/>
    <dgm:cxn modelId="{430FC41F-2A23-4EDF-92BB-44C53ACCCB5F}" type="presOf" srcId="{6AB75388-378F-488C-992A-E10A101CFF0D}" destId="{3306904E-C99D-4D92-AEBA-A2782606E0BA}" srcOrd="1" destOrd="0" presId="urn:microsoft.com/office/officeart/2005/8/layout/list1"/>
    <dgm:cxn modelId="{C1A67465-2B0C-4289-865D-12F08F718A87}" srcId="{6738968C-1081-4E66-9360-96D4E04897A9}" destId="{922C8FC8-C1DF-43E7-8FB0-C1AFB1396CCF}" srcOrd="9" destOrd="0" parTransId="{6E40FB19-3A0D-4A27-9F16-FFF0FA08174D}" sibTransId="{F9AFBC5F-12F4-4F1A-AECE-94D98679D5ED}"/>
    <dgm:cxn modelId="{658ADA46-2C15-4E62-98DF-146A876B63BC}" srcId="{6738968C-1081-4E66-9360-96D4E04897A9}" destId="{68674A33-CFB7-4B67-8B00-84B82051DA75}" srcOrd="0" destOrd="0" parTransId="{06E9C078-F7A6-4689-86CD-ADAC6253F740}" sibTransId="{DD89DFBC-6FB4-4422-B6FE-054426070851}"/>
    <dgm:cxn modelId="{345E3A6C-45BE-4801-9EDD-F62138EF1374}" srcId="{6738968C-1081-4E66-9360-96D4E04897A9}" destId="{91FAC24C-9282-4EE8-81A6-2C68E77EA9E7}" srcOrd="8" destOrd="0" parTransId="{A01A99C9-3822-4161-A6BA-86A0C9208AA8}" sibTransId="{C1D528AB-E975-4ABD-9691-B3627EF0A361}"/>
    <dgm:cxn modelId="{94379D4C-A396-4679-B58A-681EC062C7E9}" type="presOf" srcId="{0AF25D16-371B-424E-A91D-2FCC854D0174}" destId="{7245B70F-5C48-4CA3-9EC4-FFD87F2B07A2}" srcOrd="0" destOrd="0" presId="urn:microsoft.com/office/officeart/2005/8/layout/list1"/>
    <dgm:cxn modelId="{C6C9E951-9857-4A97-B391-F22C3E98FB95}" srcId="{6738968C-1081-4E66-9360-96D4E04897A9}" destId="{0AF25D16-371B-424E-A91D-2FCC854D0174}" srcOrd="4" destOrd="0" parTransId="{DC80B275-E0C9-4C26-8311-1A04304101CF}" sibTransId="{0A94DD34-4A54-4F54-BF04-48F58D578BED}"/>
    <dgm:cxn modelId="{B427A580-A70C-43C4-A5BB-2767D8E0FB01}" srcId="{6738968C-1081-4E66-9360-96D4E04897A9}" destId="{6AB75388-378F-488C-992A-E10A101CFF0D}" srcOrd="5" destOrd="0" parTransId="{D29EBA03-6536-40DB-AB5B-3FFA75BE9B2F}" sibTransId="{12E05B65-7733-4D21-A322-16E44316C26C}"/>
    <dgm:cxn modelId="{B1F7F08D-32A5-497D-B536-21CD8F24D897}" type="presOf" srcId="{0B058ED0-2549-4854-A99F-A717E7E99023}" destId="{151E62A3-25F3-4E7A-8A55-616B16B44874}" srcOrd="0" destOrd="0" presId="urn:microsoft.com/office/officeart/2005/8/layout/list1"/>
    <dgm:cxn modelId="{5C07979C-3EB7-4E47-B0CA-3772467209A1}" type="presOf" srcId="{91FAC24C-9282-4EE8-81A6-2C68E77EA9E7}" destId="{89835908-002C-41CA-B804-4CAD7FFCABAA}" srcOrd="0" destOrd="0" presId="urn:microsoft.com/office/officeart/2005/8/layout/list1"/>
    <dgm:cxn modelId="{011E2FA9-F622-48CD-92A8-7791DA7DBA68}" type="presOf" srcId="{922C8FC8-C1DF-43E7-8FB0-C1AFB1396CCF}" destId="{B0BECEEF-4BBA-4712-BD1B-DDC8B9A7CC79}" srcOrd="0" destOrd="0" presId="urn:microsoft.com/office/officeart/2005/8/layout/list1"/>
    <dgm:cxn modelId="{05265FB0-71D6-4487-8160-9BDF372FB64D}" type="presOf" srcId="{91FAC24C-9282-4EE8-81A6-2C68E77EA9E7}" destId="{A5B01EF0-5F23-41DE-9B08-1A479E03DD00}" srcOrd="1" destOrd="0" presId="urn:microsoft.com/office/officeart/2005/8/layout/list1"/>
    <dgm:cxn modelId="{235059C0-D9F5-4746-BCC8-052CEA4E466D}" type="presOf" srcId="{AFB16E6F-405F-468C-9F6F-B98F18A71814}" destId="{97FBFC1A-EED1-442D-97CB-83DA56857CB0}" srcOrd="0" destOrd="0" presId="urn:microsoft.com/office/officeart/2005/8/layout/list1"/>
    <dgm:cxn modelId="{AA335DC3-B397-4E95-936C-842175C63C27}" type="presOf" srcId="{922C8FC8-C1DF-43E7-8FB0-C1AFB1396CCF}" destId="{70FA643B-FD32-4727-8155-43B05BA0927D}" srcOrd="1" destOrd="0" presId="urn:microsoft.com/office/officeart/2005/8/layout/list1"/>
    <dgm:cxn modelId="{BAA9E8C3-80C4-4CA7-8799-2C513E5D4E44}" type="presOf" srcId="{BD13ADD4-0E55-459E-A4C3-BEC8E7BBB18E}" destId="{C356B9AB-944D-4C0D-906A-AC312DC50C6C}" srcOrd="0" destOrd="0" presId="urn:microsoft.com/office/officeart/2005/8/layout/list1"/>
    <dgm:cxn modelId="{813F45CC-CE47-47CC-9116-92938880B55D}" srcId="{6738968C-1081-4E66-9360-96D4E04897A9}" destId="{0B058ED0-2549-4854-A99F-A717E7E99023}" srcOrd="2" destOrd="0" parTransId="{BD16F638-3899-4F91-9443-10AEF4DE9877}" sibTransId="{C46319FF-BDE8-4694-BAFA-D45DA4FE47A9}"/>
    <dgm:cxn modelId="{8D124FD3-66E4-484F-9AAF-E893A4F52CDE}" type="presOf" srcId="{0AF25D16-371B-424E-A91D-2FCC854D0174}" destId="{959CDE03-A0BC-485B-B11C-FB279EA9C494}" srcOrd="1" destOrd="0" presId="urn:microsoft.com/office/officeart/2005/8/layout/list1"/>
    <dgm:cxn modelId="{CD113ED6-CC1C-4DEC-9FF9-695F8A6F6EBB}" srcId="{6738968C-1081-4E66-9360-96D4E04897A9}" destId="{BD13ADD4-0E55-459E-A4C3-BEC8E7BBB18E}" srcOrd="6" destOrd="0" parTransId="{E783D189-1104-490A-B66A-87666D7547E6}" sibTransId="{5F653B3D-71E0-419F-80E7-F63B307FEC7B}"/>
    <dgm:cxn modelId="{BBE618DD-CA94-4F9B-A385-633417D9A3C4}" type="presOf" srcId="{1ABB9A21-C920-4D84-BF09-3CEAC099D680}" destId="{5DE55A47-DA2B-4DCC-8F0A-A5C95A26526A}" srcOrd="1" destOrd="0" presId="urn:microsoft.com/office/officeart/2005/8/layout/list1"/>
    <dgm:cxn modelId="{E9EB34E9-B210-4829-A84D-F2B45035C6E9}" type="presOf" srcId="{6738968C-1081-4E66-9360-96D4E04897A9}" destId="{48ACB8AF-F792-4827-B697-394EA162F913}" srcOrd="0" destOrd="0" presId="urn:microsoft.com/office/officeart/2005/8/layout/list1"/>
    <dgm:cxn modelId="{2445CAEF-2906-42CF-ADF3-23C9D573B970}" srcId="{6738968C-1081-4E66-9360-96D4E04897A9}" destId="{75D2F9F5-BF36-4AF5-BB20-FA1AB208AC7D}" srcOrd="1" destOrd="0" parTransId="{52ECC56B-D323-42A1-AB3A-7838B683217E}" sibTransId="{C4BE6951-50A8-4487-BA10-F991172C79D0}"/>
    <dgm:cxn modelId="{DE97DBF1-8E4B-434F-8E7E-413947AC3EAC}" type="presOf" srcId="{0B058ED0-2549-4854-A99F-A717E7E99023}" destId="{8EC824A1-5A0B-4EF9-8BA8-C579175F5B5B}" srcOrd="1" destOrd="0" presId="urn:microsoft.com/office/officeart/2005/8/layout/list1"/>
    <dgm:cxn modelId="{0D44D5F6-C3B3-41D5-AAA3-4ADA63C90E1F}" type="presOf" srcId="{75D2F9F5-BF36-4AF5-BB20-FA1AB208AC7D}" destId="{63A5B666-F997-4B8C-A393-3CEE772BA8B2}" srcOrd="0" destOrd="0" presId="urn:microsoft.com/office/officeart/2005/8/layout/list1"/>
    <dgm:cxn modelId="{A7F65C6D-19F5-465F-B9D4-BF536D36A5C5}" type="presParOf" srcId="{48ACB8AF-F792-4827-B697-394EA162F913}" destId="{2E773877-F0E2-4A2E-B7AD-F0CB4D900E55}" srcOrd="0" destOrd="0" presId="urn:microsoft.com/office/officeart/2005/8/layout/list1"/>
    <dgm:cxn modelId="{03812CDC-54FF-442C-B98A-B9C1306E0561}" type="presParOf" srcId="{2E773877-F0E2-4A2E-B7AD-F0CB4D900E55}" destId="{B9BF264B-FC1B-4DBF-81EC-D259BB5C9047}" srcOrd="0" destOrd="0" presId="urn:microsoft.com/office/officeart/2005/8/layout/list1"/>
    <dgm:cxn modelId="{6935BED2-3D97-4B84-9774-8C328E66FEEA}" type="presParOf" srcId="{2E773877-F0E2-4A2E-B7AD-F0CB4D900E55}" destId="{A7D250BF-3865-48FE-8927-10A12BC83CB7}" srcOrd="1" destOrd="0" presId="urn:microsoft.com/office/officeart/2005/8/layout/list1"/>
    <dgm:cxn modelId="{53164DF8-1CFF-45A7-9CA1-64D4308FCB6B}" type="presParOf" srcId="{48ACB8AF-F792-4827-B697-394EA162F913}" destId="{7E8E8DCF-F0C2-4D3A-850C-7590E5AA8AC7}" srcOrd="1" destOrd="0" presId="urn:microsoft.com/office/officeart/2005/8/layout/list1"/>
    <dgm:cxn modelId="{51F5BA94-5433-46CD-85B8-F5D38940091E}" type="presParOf" srcId="{48ACB8AF-F792-4827-B697-394EA162F913}" destId="{ADEAC718-7693-48F2-9D68-770A7CC63792}" srcOrd="2" destOrd="0" presId="urn:microsoft.com/office/officeart/2005/8/layout/list1"/>
    <dgm:cxn modelId="{54994840-15D5-450B-BCB0-4C0291E9D10B}" type="presParOf" srcId="{48ACB8AF-F792-4827-B697-394EA162F913}" destId="{0E685097-F8F6-4541-9294-44C944F3252D}" srcOrd="3" destOrd="0" presId="urn:microsoft.com/office/officeart/2005/8/layout/list1"/>
    <dgm:cxn modelId="{1FAFD9D4-B3CF-431A-8401-2369BB2E9588}" type="presParOf" srcId="{48ACB8AF-F792-4827-B697-394EA162F913}" destId="{6516FDEE-0F55-483D-A595-B26D528A137C}" srcOrd="4" destOrd="0" presId="urn:microsoft.com/office/officeart/2005/8/layout/list1"/>
    <dgm:cxn modelId="{7B78E700-2DEC-4FD5-8A08-115BD5A24E40}" type="presParOf" srcId="{6516FDEE-0F55-483D-A595-B26D528A137C}" destId="{63A5B666-F997-4B8C-A393-3CEE772BA8B2}" srcOrd="0" destOrd="0" presId="urn:microsoft.com/office/officeart/2005/8/layout/list1"/>
    <dgm:cxn modelId="{CEA92793-BF9B-4DC7-AA31-32746C7004F7}" type="presParOf" srcId="{6516FDEE-0F55-483D-A595-B26D528A137C}" destId="{87DEBBC5-8391-436A-BA60-A4E30B87212A}" srcOrd="1" destOrd="0" presId="urn:microsoft.com/office/officeart/2005/8/layout/list1"/>
    <dgm:cxn modelId="{9590BD0E-382A-44A3-BCA5-4AE02CC64EA1}" type="presParOf" srcId="{48ACB8AF-F792-4827-B697-394EA162F913}" destId="{3E0737B1-89F4-4960-B2C5-D246EB764696}" srcOrd="5" destOrd="0" presId="urn:microsoft.com/office/officeart/2005/8/layout/list1"/>
    <dgm:cxn modelId="{8B34813B-A26A-4394-B184-4EB71B25B72D}" type="presParOf" srcId="{48ACB8AF-F792-4827-B697-394EA162F913}" destId="{A2BC1EAE-BD60-4D39-B659-AE8EEFD50490}" srcOrd="6" destOrd="0" presId="urn:microsoft.com/office/officeart/2005/8/layout/list1"/>
    <dgm:cxn modelId="{10F6D98A-2253-4C34-862D-15AD7D699116}" type="presParOf" srcId="{48ACB8AF-F792-4827-B697-394EA162F913}" destId="{E1B9C082-CCB1-40B5-8AF1-98E4BEFF6E44}" srcOrd="7" destOrd="0" presId="urn:microsoft.com/office/officeart/2005/8/layout/list1"/>
    <dgm:cxn modelId="{7322D5DF-13BA-4D7F-A933-AE9CDB1FB96E}" type="presParOf" srcId="{48ACB8AF-F792-4827-B697-394EA162F913}" destId="{FD3DB5ED-DC37-43F3-BE4E-688E2D3713E5}" srcOrd="8" destOrd="0" presId="urn:microsoft.com/office/officeart/2005/8/layout/list1"/>
    <dgm:cxn modelId="{E9913497-EF47-4933-A244-01C7A031EE6F}" type="presParOf" srcId="{FD3DB5ED-DC37-43F3-BE4E-688E2D3713E5}" destId="{151E62A3-25F3-4E7A-8A55-616B16B44874}" srcOrd="0" destOrd="0" presId="urn:microsoft.com/office/officeart/2005/8/layout/list1"/>
    <dgm:cxn modelId="{2ECCEC98-3047-4E2F-93B9-1DB9F83812E4}" type="presParOf" srcId="{FD3DB5ED-DC37-43F3-BE4E-688E2D3713E5}" destId="{8EC824A1-5A0B-4EF9-8BA8-C579175F5B5B}" srcOrd="1" destOrd="0" presId="urn:microsoft.com/office/officeart/2005/8/layout/list1"/>
    <dgm:cxn modelId="{B85D1821-8411-43D3-8CDF-2E96817626A1}" type="presParOf" srcId="{48ACB8AF-F792-4827-B697-394EA162F913}" destId="{D8AF0414-6272-48A4-A394-94A53817625D}" srcOrd="9" destOrd="0" presId="urn:microsoft.com/office/officeart/2005/8/layout/list1"/>
    <dgm:cxn modelId="{C4F3F478-48DA-4713-91F9-B48C248D4B65}" type="presParOf" srcId="{48ACB8AF-F792-4827-B697-394EA162F913}" destId="{C40ECBEA-6A87-45CF-8D14-993BEF962693}" srcOrd="10" destOrd="0" presId="urn:microsoft.com/office/officeart/2005/8/layout/list1"/>
    <dgm:cxn modelId="{68E44026-2CE1-4C39-9928-75DC6F211949}" type="presParOf" srcId="{48ACB8AF-F792-4827-B697-394EA162F913}" destId="{A7D075A9-67BC-4F4A-8F1E-6B9C61DD40EB}" srcOrd="11" destOrd="0" presId="urn:microsoft.com/office/officeart/2005/8/layout/list1"/>
    <dgm:cxn modelId="{C3894DE9-4F8E-4D11-A3A9-596E25DB7A83}" type="presParOf" srcId="{48ACB8AF-F792-4827-B697-394EA162F913}" destId="{B824111B-EC8B-4CFB-A7DF-9F752615B591}" srcOrd="12" destOrd="0" presId="urn:microsoft.com/office/officeart/2005/8/layout/list1"/>
    <dgm:cxn modelId="{ABEE81EE-61E2-4555-B4BE-5A61F20FA2A5}" type="presParOf" srcId="{B824111B-EC8B-4CFB-A7DF-9F752615B591}" destId="{97FBFC1A-EED1-442D-97CB-83DA56857CB0}" srcOrd="0" destOrd="0" presId="urn:microsoft.com/office/officeart/2005/8/layout/list1"/>
    <dgm:cxn modelId="{2FE22642-E5D8-4613-AB5F-1841249A16E5}" type="presParOf" srcId="{B824111B-EC8B-4CFB-A7DF-9F752615B591}" destId="{F2614587-0F5E-421D-947D-A8966805CDAC}" srcOrd="1" destOrd="0" presId="urn:microsoft.com/office/officeart/2005/8/layout/list1"/>
    <dgm:cxn modelId="{E61443CF-B9FB-4B96-904F-669F55F205DA}" type="presParOf" srcId="{48ACB8AF-F792-4827-B697-394EA162F913}" destId="{5FEC1F3C-3ECD-49F0-87BF-59B089DD04F6}" srcOrd="13" destOrd="0" presId="urn:microsoft.com/office/officeart/2005/8/layout/list1"/>
    <dgm:cxn modelId="{B9ADCEE7-8D53-4BE9-825D-2C4796B56B94}" type="presParOf" srcId="{48ACB8AF-F792-4827-B697-394EA162F913}" destId="{15A2F89A-5131-4E4B-A957-ED12BFFFA4B9}" srcOrd="14" destOrd="0" presId="urn:microsoft.com/office/officeart/2005/8/layout/list1"/>
    <dgm:cxn modelId="{EE9D2A41-2211-49DA-BA58-69EEBDCCB33D}" type="presParOf" srcId="{48ACB8AF-F792-4827-B697-394EA162F913}" destId="{65DDE5B5-9011-48DC-B570-6B8904457DED}" srcOrd="15" destOrd="0" presId="urn:microsoft.com/office/officeart/2005/8/layout/list1"/>
    <dgm:cxn modelId="{ED59D0B9-EA24-4E2E-9AE8-1E3C871DE428}" type="presParOf" srcId="{48ACB8AF-F792-4827-B697-394EA162F913}" destId="{07A7C132-6D21-4BC0-A02A-0D4BD7D9BB0C}" srcOrd="16" destOrd="0" presId="urn:microsoft.com/office/officeart/2005/8/layout/list1"/>
    <dgm:cxn modelId="{FE2DCF27-6F95-4031-B47E-24E5405914C7}" type="presParOf" srcId="{07A7C132-6D21-4BC0-A02A-0D4BD7D9BB0C}" destId="{7245B70F-5C48-4CA3-9EC4-FFD87F2B07A2}" srcOrd="0" destOrd="0" presId="urn:microsoft.com/office/officeart/2005/8/layout/list1"/>
    <dgm:cxn modelId="{4E756EAD-E0D9-4C63-B157-B9ADA5DA8CCD}" type="presParOf" srcId="{07A7C132-6D21-4BC0-A02A-0D4BD7D9BB0C}" destId="{959CDE03-A0BC-485B-B11C-FB279EA9C494}" srcOrd="1" destOrd="0" presId="urn:microsoft.com/office/officeart/2005/8/layout/list1"/>
    <dgm:cxn modelId="{AFD0D90B-EBF1-4C34-B551-A4DA932ECBB4}" type="presParOf" srcId="{48ACB8AF-F792-4827-B697-394EA162F913}" destId="{8657EB7D-426C-4E0C-AFD7-D15624FB3E06}" srcOrd="17" destOrd="0" presId="urn:microsoft.com/office/officeart/2005/8/layout/list1"/>
    <dgm:cxn modelId="{04DCFCD0-1805-412D-A0D4-935C87FE4C5D}" type="presParOf" srcId="{48ACB8AF-F792-4827-B697-394EA162F913}" destId="{CDFD8876-3EEF-4262-B517-012CF02A90AB}" srcOrd="18" destOrd="0" presId="urn:microsoft.com/office/officeart/2005/8/layout/list1"/>
    <dgm:cxn modelId="{A409EF90-4900-41A0-9FB1-0F3E30275EAF}" type="presParOf" srcId="{48ACB8AF-F792-4827-B697-394EA162F913}" destId="{39BA36FF-4F61-4DCA-8FA5-60561BE5748C}" srcOrd="19" destOrd="0" presId="urn:microsoft.com/office/officeart/2005/8/layout/list1"/>
    <dgm:cxn modelId="{A67815A1-2B63-440A-9288-12F1D68154C0}" type="presParOf" srcId="{48ACB8AF-F792-4827-B697-394EA162F913}" destId="{B7F6E018-6D50-4686-AFA8-DE9A6DEA2C61}" srcOrd="20" destOrd="0" presId="urn:microsoft.com/office/officeart/2005/8/layout/list1"/>
    <dgm:cxn modelId="{8C326F8B-736D-44D8-84DF-0833035D1C5F}" type="presParOf" srcId="{B7F6E018-6D50-4686-AFA8-DE9A6DEA2C61}" destId="{EB81B95E-7062-443F-8043-B6258D682DF4}" srcOrd="0" destOrd="0" presId="urn:microsoft.com/office/officeart/2005/8/layout/list1"/>
    <dgm:cxn modelId="{EBFD735D-6613-493D-8A98-09A4E35BF046}" type="presParOf" srcId="{B7F6E018-6D50-4686-AFA8-DE9A6DEA2C61}" destId="{3306904E-C99D-4D92-AEBA-A2782606E0BA}" srcOrd="1" destOrd="0" presId="urn:microsoft.com/office/officeart/2005/8/layout/list1"/>
    <dgm:cxn modelId="{63B61795-1480-4691-A927-432AB5D38EF2}" type="presParOf" srcId="{48ACB8AF-F792-4827-B697-394EA162F913}" destId="{508F46DD-6D45-47B8-97D1-2D28F1981568}" srcOrd="21" destOrd="0" presId="urn:microsoft.com/office/officeart/2005/8/layout/list1"/>
    <dgm:cxn modelId="{D613913B-222E-44F5-B41A-6F7DB4D2BFA3}" type="presParOf" srcId="{48ACB8AF-F792-4827-B697-394EA162F913}" destId="{A7CC8D2F-5DCA-471D-90B2-79E9162A0BB7}" srcOrd="22" destOrd="0" presId="urn:microsoft.com/office/officeart/2005/8/layout/list1"/>
    <dgm:cxn modelId="{44912133-D11E-436F-9E0C-05FE99DDB97B}" type="presParOf" srcId="{48ACB8AF-F792-4827-B697-394EA162F913}" destId="{833CD683-8D58-411E-9818-F64BE72478A1}" srcOrd="23" destOrd="0" presId="urn:microsoft.com/office/officeart/2005/8/layout/list1"/>
    <dgm:cxn modelId="{73E5C9F5-1362-42AE-929C-C3BB4D7540E0}" type="presParOf" srcId="{48ACB8AF-F792-4827-B697-394EA162F913}" destId="{778116F0-FE6A-43DD-B10C-A3BCE68F3907}" srcOrd="24" destOrd="0" presId="urn:microsoft.com/office/officeart/2005/8/layout/list1"/>
    <dgm:cxn modelId="{AE0058E0-975D-4F54-8056-C2AA3E06EA43}" type="presParOf" srcId="{778116F0-FE6A-43DD-B10C-A3BCE68F3907}" destId="{C356B9AB-944D-4C0D-906A-AC312DC50C6C}" srcOrd="0" destOrd="0" presId="urn:microsoft.com/office/officeart/2005/8/layout/list1"/>
    <dgm:cxn modelId="{008E623C-82C5-4636-BF7D-EA36A5CED7EA}" type="presParOf" srcId="{778116F0-FE6A-43DD-B10C-A3BCE68F3907}" destId="{889623DD-A216-4C03-AD34-E7168455C90B}" srcOrd="1" destOrd="0" presId="urn:microsoft.com/office/officeart/2005/8/layout/list1"/>
    <dgm:cxn modelId="{01A60749-0B5B-48B6-B089-94DF9C87DA48}" type="presParOf" srcId="{48ACB8AF-F792-4827-B697-394EA162F913}" destId="{6B39DA1C-173E-45A5-A4C6-AF03E02B1650}" srcOrd="25" destOrd="0" presId="urn:microsoft.com/office/officeart/2005/8/layout/list1"/>
    <dgm:cxn modelId="{FFF93093-A33D-4014-9EAE-06122D03BB5B}" type="presParOf" srcId="{48ACB8AF-F792-4827-B697-394EA162F913}" destId="{CFF01218-A575-4DA8-8438-35A291DD045D}" srcOrd="26" destOrd="0" presId="urn:microsoft.com/office/officeart/2005/8/layout/list1"/>
    <dgm:cxn modelId="{C3DE6EB7-0569-45F2-B2CF-F833C1ABDF8E}" type="presParOf" srcId="{48ACB8AF-F792-4827-B697-394EA162F913}" destId="{9076144E-0AC3-4948-9C82-BC7467AFFD61}" srcOrd="27" destOrd="0" presId="urn:microsoft.com/office/officeart/2005/8/layout/list1"/>
    <dgm:cxn modelId="{E4C998FE-6763-43ED-BA2B-2618CBC5E8CE}" type="presParOf" srcId="{48ACB8AF-F792-4827-B697-394EA162F913}" destId="{DF5954D5-3FAB-4F35-ACA3-6CF5322273FD}" srcOrd="28" destOrd="0" presId="urn:microsoft.com/office/officeart/2005/8/layout/list1"/>
    <dgm:cxn modelId="{14B0212D-84CA-4F34-AD4A-4E83272CE4C7}" type="presParOf" srcId="{DF5954D5-3FAB-4F35-ACA3-6CF5322273FD}" destId="{E2E658AB-3036-4B7E-8B96-5BFF681635F4}" srcOrd="0" destOrd="0" presId="urn:microsoft.com/office/officeart/2005/8/layout/list1"/>
    <dgm:cxn modelId="{BDCB44E9-3465-4C78-BB9E-74BE9F44F10E}" type="presParOf" srcId="{DF5954D5-3FAB-4F35-ACA3-6CF5322273FD}" destId="{5DE55A47-DA2B-4DCC-8F0A-A5C95A26526A}" srcOrd="1" destOrd="0" presId="urn:microsoft.com/office/officeart/2005/8/layout/list1"/>
    <dgm:cxn modelId="{50254F65-56CB-4980-9D84-0C40AF6FC048}" type="presParOf" srcId="{48ACB8AF-F792-4827-B697-394EA162F913}" destId="{81FBA731-6872-4A2B-933D-EE998DE82E92}" srcOrd="29" destOrd="0" presId="urn:microsoft.com/office/officeart/2005/8/layout/list1"/>
    <dgm:cxn modelId="{24D4637E-D8C7-48E2-B6D0-97C1D9FB7782}" type="presParOf" srcId="{48ACB8AF-F792-4827-B697-394EA162F913}" destId="{072B64D3-BF24-49D9-BFA6-B1BE0EA6E0AB}" srcOrd="30" destOrd="0" presId="urn:microsoft.com/office/officeart/2005/8/layout/list1"/>
    <dgm:cxn modelId="{A898698D-37A4-423A-A7FD-9C26A7B7F2DB}" type="presParOf" srcId="{48ACB8AF-F792-4827-B697-394EA162F913}" destId="{90499563-64AE-470A-A2C0-DBD264C037A9}" srcOrd="31" destOrd="0" presId="urn:microsoft.com/office/officeart/2005/8/layout/list1"/>
    <dgm:cxn modelId="{30020085-10BD-433A-A435-B1BBE2D9D109}" type="presParOf" srcId="{48ACB8AF-F792-4827-B697-394EA162F913}" destId="{5A4B114C-FDE2-437F-82B7-D7CBF5EF48E4}" srcOrd="32" destOrd="0" presId="urn:microsoft.com/office/officeart/2005/8/layout/list1"/>
    <dgm:cxn modelId="{697322CA-EA6D-4F40-858A-361BEB9C816E}" type="presParOf" srcId="{5A4B114C-FDE2-437F-82B7-D7CBF5EF48E4}" destId="{89835908-002C-41CA-B804-4CAD7FFCABAA}" srcOrd="0" destOrd="0" presId="urn:microsoft.com/office/officeart/2005/8/layout/list1"/>
    <dgm:cxn modelId="{C4C78C85-AA55-44D0-9126-82DE0B37D76C}" type="presParOf" srcId="{5A4B114C-FDE2-437F-82B7-D7CBF5EF48E4}" destId="{A5B01EF0-5F23-41DE-9B08-1A479E03DD00}" srcOrd="1" destOrd="0" presId="urn:microsoft.com/office/officeart/2005/8/layout/list1"/>
    <dgm:cxn modelId="{BEA063F6-D1BB-4C7D-9733-AA043740981F}" type="presParOf" srcId="{48ACB8AF-F792-4827-B697-394EA162F913}" destId="{0632C03D-A21B-476A-B556-32E1C9CF8B32}" srcOrd="33" destOrd="0" presId="urn:microsoft.com/office/officeart/2005/8/layout/list1"/>
    <dgm:cxn modelId="{23C1EF1F-9333-46F5-9B34-46A502053E56}" type="presParOf" srcId="{48ACB8AF-F792-4827-B697-394EA162F913}" destId="{7AABD298-A741-49B4-BA56-84C715D15AA8}" srcOrd="34" destOrd="0" presId="urn:microsoft.com/office/officeart/2005/8/layout/list1"/>
    <dgm:cxn modelId="{A618173D-CABD-4E22-AB00-8D7BB0A23322}" type="presParOf" srcId="{48ACB8AF-F792-4827-B697-394EA162F913}" destId="{44D204E0-7ED1-498B-97E1-383E4A2B15EB}" srcOrd="35" destOrd="0" presId="urn:microsoft.com/office/officeart/2005/8/layout/list1"/>
    <dgm:cxn modelId="{9FAA0688-98C3-456A-A12C-0A252495170C}" type="presParOf" srcId="{48ACB8AF-F792-4827-B697-394EA162F913}" destId="{6EE05F1C-2CCA-4021-96F7-9B8D4CE3C974}" srcOrd="36" destOrd="0" presId="urn:microsoft.com/office/officeart/2005/8/layout/list1"/>
    <dgm:cxn modelId="{60009590-6F06-4C58-A494-7A069281E0E9}" type="presParOf" srcId="{6EE05F1C-2CCA-4021-96F7-9B8D4CE3C974}" destId="{B0BECEEF-4BBA-4712-BD1B-DDC8B9A7CC79}" srcOrd="0" destOrd="0" presId="urn:microsoft.com/office/officeart/2005/8/layout/list1"/>
    <dgm:cxn modelId="{A8C13124-E8D6-4E75-83B2-C695B3356C5D}" type="presParOf" srcId="{6EE05F1C-2CCA-4021-96F7-9B8D4CE3C974}" destId="{70FA643B-FD32-4727-8155-43B05BA0927D}" srcOrd="1" destOrd="0" presId="urn:microsoft.com/office/officeart/2005/8/layout/list1"/>
    <dgm:cxn modelId="{2417BE99-046F-4786-A6B2-6D1D828F5268}" type="presParOf" srcId="{48ACB8AF-F792-4827-B697-394EA162F913}" destId="{ED0D4ACD-1853-407D-AD2D-BED9C45FB13B}" srcOrd="37" destOrd="0" presId="urn:microsoft.com/office/officeart/2005/8/layout/list1"/>
    <dgm:cxn modelId="{1D231708-77C2-4576-9B5D-AFE5274B8DB3}" type="presParOf" srcId="{48ACB8AF-F792-4827-B697-394EA162F913}" destId="{DBF9FFDC-675E-4227-953D-FFD24BDD55D7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AC718-7693-48F2-9D68-770A7CC63792}">
      <dsp:nvSpPr>
        <dsp:cNvPr id="0" name=""/>
        <dsp:cNvSpPr/>
      </dsp:nvSpPr>
      <dsp:spPr>
        <a:xfrm>
          <a:off x="0" y="207359"/>
          <a:ext cx="8643998" cy="3024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rnd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250BF-3865-48FE-8927-10A12BC83CB7}">
      <dsp:nvSpPr>
        <dsp:cNvPr id="0" name=""/>
        <dsp:cNvSpPr/>
      </dsp:nvSpPr>
      <dsp:spPr>
        <a:xfrm>
          <a:off x="432199" y="61163"/>
          <a:ext cx="6050798" cy="35424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Obesity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9492" y="78456"/>
        <a:ext cx="6016212" cy="319654"/>
      </dsp:txXfrm>
    </dsp:sp>
    <dsp:sp modelId="{A2BC1EAE-BD60-4D39-B659-AE8EEFD50490}">
      <dsp:nvSpPr>
        <dsp:cNvPr id="0" name=""/>
        <dsp:cNvSpPr/>
      </dsp:nvSpPr>
      <dsp:spPr>
        <a:xfrm>
          <a:off x="0" y="751679"/>
          <a:ext cx="8643998" cy="3024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rnd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EBBC5-8391-436A-BA60-A4E30B87212A}">
      <dsp:nvSpPr>
        <dsp:cNvPr id="0" name=""/>
        <dsp:cNvSpPr/>
      </dsp:nvSpPr>
      <dsp:spPr>
        <a:xfrm>
          <a:off x="432199" y="605483"/>
          <a:ext cx="6050798" cy="3542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Undernutrition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9492" y="622776"/>
        <a:ext cx="6016212" cy="319654"/>
      </dsp:txXfrm>
    </dsp:sp>
    <dsp:sp modelId="{C40ECBEA-6A87-45CF-8D14-993BEF962693}">
      <dsp:nvSpPr>
        <dsp:cNvPr id="0" name=""/>
        <dsp:cNvSpPr/>
      </dsp:nvSpPr>
      <dsp:spPr>
        <a:xfrm>
          <a:off x="0" y="1295999"/>
          <a:ext cx="8643998" cy="3024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rnd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824A1-5A0B-4EF9-8BA8-C579175F5B5B}">
      <dsp:nvSpPr>
        <dsp:cNvPr id="0" name=""/>
        <dsp:cNvSpPr/>
      </dsp:nvSpPr>
      <dsp:spPr>
        <a:xfrm>
          <a:off x="432199" y="1149803"/>
          <a:ext cx="6050798" cy="35424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Diabetes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9492" y="1167096"/>
        <a:ext cx="6016212" cy="319654"/>
      </dsp:txXfrm>
    </dsp:sp>
    <dsp:sp modelId="{15A2F89A-5131-4E4B-A957-ED12BFFFA4B9}">
      <dsp:nvSpPr>
        <dsp:cNvPr id="0" name=""/>
        <dsp:cNvSpPr/>
      </dsp:nvSpPr>
      <dsp:spPr>
        <a:xfrm>
          <a:off x="0" y="1840319"/>
          <a:ext cx="8643998" cy="3024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rnd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14587-0F5E-421D-947D-A8966805CDAC}">
      <dsp:nvSpPr>
        <dsp:cNvPr id="0" name=""/>
        <dsp:cNvSpPr/>
      </dsp:nvSpPr>
      <dsp:spPr>
        <a:xfrm>
          <a:off x="432199" y="1694122"/>
          <a:ext cx="6050798" cy="3542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Hypertension</a:t>
          </a:r>
        </a:p>
      </dsp:txBody>
      <dsp:txXfrm>
        <a:off x="449492" y="1711415"/>
        <a:ext cx="6016212" cy="319654"/>
      </dsp:txXfrm>
    </dsp:sp>
    <dsp:sp modelId="{CDFD8876-3EEF-4262-B517-012CF02A90AB}">
      <dsp:nvSpPr>
        <dsp:cNvPr id="0" name=""/>
        <dsp:cNvSpPr/>
      </dsp:nvSpPr>
      <dsp:spPr>
        <a:xfrm>
          <a:off x="0" y="2384639"/>
          <a:ext cx="8643998" cy="3024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rnd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CDE03-A0BC-485B-B11C-FB279EA9C494}">
      <dsp:nvSpPr>
        <dsp:cNvPr id="0" name=""/>
        <dsp:cNvSpPr/>
      </dsp:nvSpPr>
      <dsp:spPr>
        <a:xfrm>
          <a:off x="432199" y="2238442"/>
          <a:ext cx="6050798" cy="35424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Cardiovascular diseases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9492" y="2255735"/>
        <a:ext cx="6016212" cy="319654"/>
      </dsp:txXfrm>
    </dsp:sp>
    <dsp:sp modelId="{A7CC8D2F-5DCA-471D-90B2-79E9162A0BB7}">
      <dsp:nvSpPr>
        <dsp:cNvPr id="0" name=""/>
        <dsp:cNvSpPr/>
      </dsp:nvSpPr>
      <dsp:spPr>
        <a:xfrm>
          <a:off x="0" y="2928959"/>
          <a:ext cx="8643998" cy="3024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rnd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6904E-C99D-4D92-AEBA-A2782606E0BA}">
      <dsp:nvSpPr>
        <dsp:cNvPr id="0" name=""/>
        <dsp:cNvSpPr/>
      </dsp:nvSpPr>
      <dsp:spPr>
        <a:xfrm>
          <a:off x="432199" y="2782762"/>
          <a:ext cx="6050798" cy="3542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Liver disease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9492" y="2800055"/>
        <a:ext cx="6016212" cy="319654"/>
      </dsp:txXfrm>
    </dsp:sp>
    <dsp:sp modelId="{CFF01218-A575-4DA8-8438-35A291DD045D}">
      <dsp:nvSpPr>
        <dsp:cNvPr id="0" name=""/>
        <dsp:cNvSpPr/>
      </dsp:nvSpPr>
      <dsp:spPr>
        <a:xfrm>
          <a:off x="0" y="3504202"/>
          <a:ext cx="8643998" cy="3024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rnd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623DD-A216-4C03-AD34-E7168455C90B}">
      <dsp:nvSpPr>
        <dsp:cNvPr id="0" name=""/>
        <dsp:cNvSpPr/>
      </dsp:nvSpPr>
      <dsp:spPr>
        <a:xfrm>
          <a:off x="432199" y="3327082"/>
          <a:ext cx="6050798" cy="35424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Renal disease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9492" y="3344375"/>
        <a:ext cx="6016212" cy="319654"/>
      </dsp:txXfrm>
    </dsp:sp>
    <dsp:sp modelId="{072B64D3-BF24-49D9-BFA6-B1BE0EA6E0AB}">
      <dsp:nvSpPr>
        <dsp:cNvPr id="0" name=""/>
        <dsp:cNvSpPr/>
      </dsp:nvSpPr>
      <dsp:spPr>
        <a:xfrm>
          <a:off x="0" y="4048523"/>
          <a:ext cx="8643998" cy="3024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rnd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55A47-DA2B-4DCC-8F0A-A5C95A26526A}">
      <dsp:nvSpPr>
        <dsp:cNvPr id="0" name=""/>
        <dsp:cNvSpPr/>
      </dsp:nvSpPr>
      <dsp:spPr>
        <a:xfrm>
          <a:off x="432199" y="3871403"/>
          <a:ext cx="6050798" cy="3542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Gout/ arthritis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9492" y="3888696"/>
        <a:ext cx="6016212" cy="319654"/>
      </dsp:txXfrm>
    </dsp:sp>
    <dsp:sp modelId="{7AABD298-A741-49B4-BA56-84C715D15AA8}">
      <dsp:nvSpPr>
        <dsp:cNvPr id="0" name=""/>
        <dsp:cNvSpPr/>
      </dsp:nvSpPr>
      <dsp:spPr>
        <a:xfrm>
          <a:off x="0" y="4592842"/>
          <a:ext cx="8643998" cy="3024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rnd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01EF0-5F23-41DE-9B08-1A479E03DD00}">
      <dsp:nvSpPr>
        <dsp:cNvPr id="0" name=""/>
        <dsp:cNvSpPr/>
      </dsp:nvSpPr>
      <dsp:spPr>
        <a:xfrm>
          <a:off x="432199" y="4415723"/>
          <a:ext cx="6050798" cy="35424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Osteoporosis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9492" y="4433016"/>
        <a:ext cx="6016212" cy="319654"/>
      </dsp:txXfrm>
    </dsp:sp>
    <dsp:sp modelId="{DBF9FFDC-675E-4227-953D-FFD24BDD55D7}">
      <dsp:nvSpPr>
        <dsp:cNvPr id="0" name=""/>
        <dsp:cNvSpPr/>
      </dsp:nvSpPr>
      <dsp:spPr>
        <a:xfrm>
          <a:off x="0" y="5137162"/>
          <a:ext cx="8643998" cy="3024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rnd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A643B-FD32-4727-8155-43B05BA0927D}">
      <dsp:nvSpPr>
        <dsp:cNvPr id="0" name=""/>
        <dsp:cNvSpPr/>
      </dsp:nvSpPr>
      <dsp:spPr>
        <a:xfrm>
          <a:off x="432199" y="4960042"/>
          <a:ext cx="6050798" cy="3542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Cancer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9492" y="4977335"/>
        <a:ext cx="6016212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?><Relationships xmlns="http://schemas.openxmlformats.org/package/2006/relationships"><Relationship Type="http://schemas.openxmlformats.org/officeDocument/2006/relationships/theme" Target="/ppt/theme/theme4.xml" Id="rId1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3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Id2" /><Relationship Type="http://schemas.openxmlformats.org/officeDocument/2006/relationships/notesMaster" Target="/ppt/notesMasters/notesMaster1.xml" Id="rId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3.xml" Id="rId2" /><Relationship Type="http://schemas.openxmlformats.org/officeDocument/2006/relationships/notesMaster" Target="/ppt/notesMasters/notesMaster1.xml" Id="rId1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4.xml" Id="rId2" /><Relationship Type="http://schemas.openxmlformats.org/officeDocument/2006/relationships/notesMaster" Target="/ppt/notesMasters/notesMaster1.xml" Id="rId1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5.xml" Id="rId2" /><Relationship Type="http://schemas.openxmlformats.org/officeDocument/2006/relationships/notesMaster" Target="/ppt/notesMasters/notesMaster1.xml" Id="rId1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6.xml" Id="rId2" /><Relationship Type="http://schemas.openxmlformats.org/officeDocument/2006/relationships/notesMaster" Target="/ppt/notesMasters/notesMaster1.xml" Id="rId1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7.xml" Id="rId2" /><Relationship Type="http://schemas.openxmlformats.org/officeDocument/2006/relationships/notesMaster" Target="/ppt/notesMasters/notesMaster1.xml" Id="rId1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8.xml" Id="rId2" /><Relationship Type="http://schemas.openxmlformats.org/officeDocument/2006/relationships/notesMaster" Target="/ppt/notesMasters/notesMaster1.xml" Id="rId1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20.xml" Id="rId2" /><Relationship Type="http://schemas.openxmlformats.org/officeDocument/2006/relationships/notesMaster" Target="/ppt/notesMasters/notesMaster1.xml" Id="rId1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21.xml" Id="rId2" /><Relationship Type="http://schemas.openxmlformats.org/officeDocument/2006/relationships/notesMaster" Target="/ppt/notesMasters/notesMaster1.xml" Id="rId1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23.xml" Id="rId2" /><Relationship Type="http://schemas.openxmlformats.org/officeDocument/2006/relationships/notesMaster" Target="/ppt/notesMasters/notesMaster1.xml" Id="rId1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25.xml" Id="rId2" /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Id2" /><Relationship Type="http://schemas.openxmlformats.org/officeDocument/2006/relationships/notesMaster" Target="/ppt/notesMasters/notesMaster1.xml" Id="rId1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7.xml" Id="rId2" /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Id2" /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5.xml" Id="rId2" /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6.xml" Id="rId2" /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8.xml" Id="rId2" /><Relationship Type="http://schemas.openxmlformats.org/officeDocument/2006/relationships/notesMaster" Target="/ppt/notesMasters/notesMaster1.xml" Id="rId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9.xml" Id="rId2" /><Relationship Type="http://schemas.openxmlformats.org/officeDocument/2006/relationships/notesMaster" Target="/ppt/notesMasters/notesMaster1.xml" Id="rId1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.xml" Id="rId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12.xml" Id="rId2" /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234E2D6F-F28D-6794-B72F-C8C37E029D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22E5960E-F1F5-49DB-7EA6-87914F8397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790FFDF7-86BA-4A97-B5F3-D85EC8F2AD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0C9571-1589-4F66-8B18-11329FC0941D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9165B0D1-3EF3-8F29-AF2A-A1FDCFFF2E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9FD6A25A-2EEC-FDAE-8A45-E9356CA6F9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Nutrition is a 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27A2EAAF-8749-9AA0-E077-CF47542D87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A30E84-B55D-49AB-B56E-BC6E3878D077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2A1D1FB9-DA2E-8B57-8C85-8C8D4B8AD3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92218F24-FB2E-156C-B288-2E8B5C7D4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E63C8E13-7D82-69DA-0EB1-64C0C5F3A3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D8108D-2B05-42ED-8FFE-20439752E73E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Id1" /></Relationships>
</file>

<file path=ppt/slideLayouts/_rels/slideLayout20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Id1" /></Relationships>
</file>

<file path=ppt/slideLayouts/_rels/slideLayout30.xml.rels>&#65279;<?xml version="1.0" encoding="utf-8"?><Relationships xmlns="http://schemas.openxmlformats.org/package/2006/relationships"><Relationship Type="http://schemas.openxmlformats.org/officeDocument/2006/relationships/image" Target="/ppt/media/image2.svg" Id="rId3" /><Relationship Type="http://schemas.openxmlformats.org/officeDocument/2006/relationships/image" Target="/ppt/media/image1.png" Id="rId2" /><Relationship Type="http://schemas.openxmlformats.org/officeDocument/2006/relationships/slideMaster" Target="/ppt/slideMasters/slideMaster2.xml" Id="rId1" /></Relationships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10E82F-8EED-46B7-8042-2B8E29BD075D}" type="datetimeFigureOut">
              <a:rPr lang="en-US" smtClean="0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9DC8-A816-4404-AABC-4F09EEB69B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503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77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03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>
          <p15:clr>
            <a:srgbClr val="FBAE40"/>
          </p15:clr>
        </p15:guide>
      </p15:sldGuideLst>
    </p:ext>
  </p:extLst>
</p:sldLayout>
</file>

<file path=ppt/slideMasters/_rels/slideMaster2.xml.rels>&#65279;<?xml version="1.0" encoding="utf-8"?><Relationships xmlns="http://schemas.openxmlformats.org/package/2006/relationships"><Relationship Type="http://schemas.openxmlformats.org/officeDocument/2006/relationships/theme" Target="/ppt/theme/theme2.xml" Id="rId18" /><Relationship Type="http://schemas.openxmlformats.org/officeDocument/2006/relationships/slideLayout" Target="/ppt/slideLayouts/slideLayout20.xml" Id="rId7" /><Relationship Type="http://schemas.openxmlformats.org/officeDocument/2006/relationships/slideLayout" Target="/ppt/slideLayouts/slideLayout30.xml" Id="rId17" /><Relationship Type="http://schemas.openxmlformats.org/officeDocument/2006/relationships/slideLayout" Target="/ppt/slideLayouts/slideLayout15.xml" Id="rId2" /></Relationships>
</file>

<file path=ppt/slideMasters/slideMaster2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1/23/2026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D9BC6-F141-7650-7F93-30FA57869F57}"/>
              </a:ext>
            </a:extLst>
          </p:cNvPr>
          <p:cNvSpPr txBox="1"/>
          <p:nvPr userDrawn="1"/>
        </p:nvSpPr>
        <p:spPr>
          <a:xfrm>
            <a:off x="8639424" y="6488668"/>
            <a:ext cx="35525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/>
              <a:t>Dr Gaurav Sharma | Geriatrician </a:t>
            </a:r>
          </a:p>
        </p:txBody>
      </p:sp>
    </p:spTree>
    <p:extLst>
      <p:ext uri="{BB962C8B-B14F-4D97-AF65-F5344CB8AC3E}">
        <p14:creationId xmlns:p14="http://schemas.microsoft.com/office/powerpoint/2010/main" val="275686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2"/>
    <p:sldLayoutId id="2147483777" r:id="rId7"/>
    <p:sldLayoutId id="21474837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19.jpeg" Id="rId3" /><Relationship Type="http://schemas.openxmlformats.org/officeDocument/2006/relationships/notesSlide" Target="/ppt/notesSlides/notesSlide1.xml" Id="rId2" /><Relationship Type="http://schemas.openxmlformats.org/officeDocument/2006/relationships/slideLayout" Target="/ppt/slideLayouts/slideLayout30.xml" Id="rId1" /><Relationship Type="http://schemas.openxmlformats.org/officeDocument/2006/relationships/image" Target="/ppt/media/image21.png" Id="rId5" /><Relationship Type="http://schemas.openxmlformats.org/officeDocument/2006/relationships/image" Target="/ppt/media/image20.jpeg" Id="rId4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8.xml" Id="rId2" /><Relationship Type="http://schemas.openxmlformats.org/officeDocument/2006/relationships/slideLayout" Target="/ppt/slideLayouts/slideLayout15.xml" Id="rI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notesSlide" Target="/ppt/notesSlides/notesSlide9.xml" Id="rId2" /><Relationship Type="http://schemas.openxmlformats.org/officeDocument/2006/relationships/slideLayout" Target="/ppt/slideLayouts/slideLayout15.xml" Id="rId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notesSlide" Target="/ppt/notesSlides/notesSlide10.xml" Id="rId2" /><Relationship Type="http://schemas.openxmlformats.org/officeDocument/2006/relationships/slideLayout" Target="/ppt/slideLayouts/slideLayout15.xml" Id="rId1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5.xml" Id="rId1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notesSlide" Target="/ppt/notesSlides/notesSlide12.xml" Id="rId2" /><Relationship Type="http://schemas.openxmlformats.org/officeDocument/2006/relationships/slideLayout" Target="/ppt/slideLayouts/slideLayout15.xml" Id="rId1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notesSlide" Target="/ppt/notesSlides/notesSlide13.xml" Id="rId2" /><Relationship Type="http://schemas.openxmlformats.org/officeDocument/2006/relationships/slideLayout" Target="/ppt/slideLayouts/slideLayout15.xml" Id="rId1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notesSlide" Target="/ppt/notesSlides/notesSlide14.xml" Id="rId2" /><Relationship Type="http://schemas.openxmlformats.org/officeDocument/2006/relationships/slideLayout" Target="/ppt/slideLayouts/slideLayout15.xml" Id="rId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notesSlide" Target="/ppt/notesSlides/notesSlide15.xml" Id="rId2" /><Relationship Type="http://schemas.openxmlformats.org/officeDocument/2006/relationships/slideLayout" Target="/ppt/slideLayouts/slideLayout15.xml" Id="rId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image" Target="/ppt/media/image28.png" Id="rId2" /><Relationship Type="http://schemas.openxmlformats.org/officeDocument/2006/relationships/slideLayout" Target="/ppt/slideLayouts/slideLayout15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22.jpg" Id="rId3" /><Relationship Type="http://schemas.openxmlformats.org/officeDocument/2006/relationships/notesSlide" Target="/ppt/notesSlides/notesSlide2.xml" Id="rId2" /><Relationship Type="http://schemas.openxmlformats.org/officeDocument/2006/relationships/slideLayout" Target="/ppt/slideLayouts/slideLayout15.xml" Id="rId1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image" Target="/ppt/media/image29.jpg" Id="rId3" /><Relationship Type="http://schemas.openxmlformats.org/officeDocument/2006/relationships/notesSlide" Target="/ppt/notesSlides/notesSlide16.xml" Id="rId2" /><Relationship Type="http://schemas.openxmlformats.org/officeDocument/2006/relationships/slideLayout" Target="/ppt/slideLayouts/slideLayout15.xml" Id="rId1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image" Target="/ppt/media/image30.png" Id="rId3" /><Relationship Type="http://schemas.openxmlformats.org/officeDocument/2006/relationships/notesSlide" Target="/ppt/notesSlides/notesSlide17.xml" Id="rId2" /><Relationship Type="http://schemas.openxmlformats.org/officeDocument/2006/relationships/slideLayout" Target="/ppt/slideLayouts/slideLayout20.xml" Id="rId1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image" Target="/ppt/media/image31.jpeg" Id="rId2" /><Relationship Type="http://schemas.openxmlformats.org/officeDocument/2006/relationships/slideLayout" Target="/ppt/slideLayouts/slideLayout15.xml" Id="rId1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image" Target="/ppt/media/image31.jpeg" Id="rId3" /><Relationship Type="http://schemas.openxmlformats.org/officeDocument/2006/relationships/notesSlide" Target="/ppt/notesSlides/notesSlide18.xml" Id="rId2" /><Relationship Type="http://schemas.openxmlformats.org/officeDocument/2006/relationships/slideLayout" Target="/ppt/slideLayouts/slideLayout15.xml" Id="rId1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image" Target="/ppt/media/image31.jpeg" Id="rId2" /><Relationship Type="http://schemas.openxmlformats.org/officeDocument/2006/relationships/slideLayout" Target="/ppt/slideLayouts/slideLayout15.xml" Id="rId1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notesSlide" Target="/ppt/notesSlides/notesSlide19.xml" Id="rId2" /><Relationship Type="http://schemas.openxmlformats.org/officeDocument/2006/relationships/slideLayout" Target="/ppt/slideLayouts/slideLayout15.xml" Id="rId1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image" Target="/ppt/media/image32.png" Id="rId3" /><Relationship Type="http://schemas.openxmlformats.org/officeDocument/2006/relationships/notesSlide" Target="/ppt/notesSlides/notesSlide20.xml" Id="rId2" /><Relationship Type="http://schemas.openxmlformats.org/officeDocument/2006/relationships/slideLayout" Target="/ppt/slideLayouts/slideLayout15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notesSlide" Target="/ppt/notesSlides/notesSlide3.xml" Id="rId2" /><Relationship Type="http://schemas.openxmlformats.org/officeDocument/2006/relationships/slideLayout" Target="/ppt/slideLayouts/slideLayout15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notesSlide" Target="/ppt/notesSlides/notesSlide4.xml" Id="rId2" /><Relationship Type="http://schemas.openxmlformats.org/officeDocument/2006/relationships/slideLayout" Target="/ppt/slideLayouts/slideLayout15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23.png" Id="rId3" /><Relationship Type="http://schemas.openxmlformats.org/officeDocument/2006/relationships/notesSlide" Target="/ppt/notesSlides/notesSlide5.xml" Id="rId2" /><Relationship Type="http://schemas.openxmlformats.org/officeDocument/2006/relationships/slideLayout" Target="/ppt/slideLayouts/slideLayout15.xml" Id="rId1" /><Relationship Type="http://schemas.openxmlformats.org/officeDocument/2006/relationships/image" Target="/ppt/media/image24.jpg" Id="r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26.png" Id="rId3" /><Relationship Type="http://schemas.openxmlformats.org/officeDocument/2006/relationships/image" Target="/ppt/media/image25.png" Id="rId2" /><Relationship Type="http://schemas.openxmlformats.org/officeDocument/2006/relationships/slideLayout" Target="/ppt/slideLayouts/slideLayout15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27.jpg" Id="rId3" /><Relationship Type="http://schemas.openxmlformats.org/officeDocument/2006/relationships/notesSlide" Target="/ppt/notesSlides/notesSlide6.xml" Id="rId2" /><Relationship Type="http://schemas.openxmlformats.org/officeDocument/2006/relationships/slideLayout" Target="/ppt/slideLayouts/slideLayout15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diagramData" Target="/ppt/diagrams/data1.xml" Id="rId3" /><Relationship Type="http://schemas.microsoft.com/office/2007/relationships/diagramDrawing" Target="/ppt/diagrams/drawing1.xml" Id="rId7" /><Relationship Type="http://schemas.openxmlformats.org/officeDocument/2006/relationships/notesSlide" Target="/ppt/notesSlides/notesSlide7.xml" Id="rId2" /><Relationship Type="http://schemas.openxmlformats.org/officeDocument/2006/relationships/slideLayout" Target="/ppt/slideLayouts/slideLayout15.xml" Id="rId1" /><Relationship Type="http://schemas.openxmlformats.org/officeDocument/2006/relationships/diagramColors" Target="/ppt/diagrams/colors1.xml" Id="rId6" /><Relationship Type="http://schemas.openxmlformats.org/officeDocument/2006/relationships/diagramQuickStyle" Target="/ppt/diagrams/quickStyle1.xml" Id="rId5" /><Relationship Type="http://schemas.openxmlformats.org/officeDocument/2006/relationships/diagramLayout" Target="/ppt/diagrams/layout1.xml" Id="rId4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63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65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66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67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</p:grp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06" y="498252"/>
            <a:ext cx="4660125" cy="1520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300" dirty="0">
                <a:solidFill>
                  <a:schemeClr val="bg1"/>
                </a:solidFill>
                <a:ea typeface="+mj-ea"/>
                <a:cs typeface="+mj-cs"/>
              </a:rPr>
              <a:t>Geriatric Nutrition : </a:t>
            </a:r>
            <a:br>
              <a:rPr lang="en-US" sz="330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3300" dirty="0">
                <a:solidFill>
                  <a:schemeClr val="bg1"/>
                </a:solidFill>
                <a:ea typeface="+mj-ea"/>
                <a:cs typeface="+mj-cs"/>
              </a:rPr>
              <a:t>Myths and Realities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9F3519-67CC-962F-51F5-91C8C230F351}"/>
              </a:ext>
            </a:extLst>
          </p:cNvPr>
          <p:cNvSpPr txBox="1"/>
          <p:nvPr/>
        </p:nvSpPr>
        <p:spPr>
          <a:xfrm>
            <a:off x="478206" y="2157301"/>
            <a:ext cx="3842490" cy="1520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Dr Gaurav Sharma </a:t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  <a:latin typeface="+mn-lt"/>
              </a:rPr>
              <a:t>MD AIIMS New Delhi 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Ex- Senior Resident IMS BHU 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Currently </a:t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  <a:latin typeface="+mn-lt"/>
              </a:rPr>
              <a:t>Consultant Geriatric Medicine </a:t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  <a:latin typeface="+mn-lt"/>
              </a:rPr>
              <a:t>AIG Hospitals, Hyderabad </a:t>
            </a:r>
          </a:p>
        </p:txBody>
      </p:sp>
      <p:pic>
        <p:nvPicPr>
          <p:cNvPr id="2" name="Google Shape;129;p1">
            <a:extLst>
              <a:ext uri="{FF2B5EF4-FFF2-40B4-BE49-F238E27FC236}">
                <a16:creationId xmlns:a16="http://schemas.microsoft.com/office/drawing/2014/main" id="{DCBD5C5B-BFBA-4FB9-F6E7-D2CF247FD63C}"/>
              </a:ext>
            </a:extLst>
          </p:cNvPr>
          <p:cNvPicPr preferRelativeResize="0"/>
          <p:nvPr/>
        </p:nvPicPr>
        <p:blipFill rotWithShape="1">
          <a:blip r:embed="rId3"/>
          <a:srcRect t="1268" b="11558"/>
          <a:stretch>
            <a:fillRect/>
          </a:stretch>
        </p:blipFill>
        <p:spPr>
          <a:xfrm>
            <a:off x="5716872" y="1736505"/>
            <a:ext cx="5143500" cy="4483795"/>
          </a:xfrm>
          <a:prstGeom prst="rect">
            <a:avLst/>
          </a:prstGeom>
          <a:noFill/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6" name="Picture 2" descr="Advancing healthcare through translational research - Times of India">
            <a:extLst>
              <a:ext uri="{FF2B5EF4-FFF2-40B4-BE49-F238E27FC236}">
                <a16:creationId xmlns:a16="http://schemas.microsoft.com/office/drawing/2014/main" id="{501F4DF5-5182-F8D2-5C75-EFEF84DD1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8" t="12411" r="9063" b="7589"/>
          <a:stretch>
            <a:fillRect/>
          </a:stretch>
        </p:blipFill>
        <p:spPr bwMode="auto">
          <a:xfrm>
            <a:off x="387693" y="3854760"/>
            <a:ext cx="4203045" cy="239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0375E6-629C-59FB-D84A-16F41A27F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3236" y="16303"/>
            <a:ext cx="1438357" cy="165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A33D-2DA1-84DB-9298-36DD8386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Common Myths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CD7F5-81F2-7C3B-CDFE-95664F4A0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Older people should eat very little</a:t>
            </a:r>
          </a:p>
          <a:p>
            <a:r>
              <a:rPr lang="en-IN" dirty="0"/>
              <a:t>Protein is harmful for kidneys</a:t>
            </a:r>
          </a:p>
          <a:p>
            <a:r>
              <a:rPr lang="en-US" dirty="0"/>
              <a:t>Milk and curd cause cough or cold</a:t>
            </a:r>
          </a:p>
          <a:p>
            <a:r>
              <a:rPr lang="en-US" dirty="0"/>
              <a:t>Fruits are not good for diabetes</a:t>
            </a:r>
          </a:p>
          <a:p>
            <a:r>
              <a:rPr lang="en-US" dirty="0"/>
              <a:t>Fat should be completely avoided</a:t>
            </a:r>
          </a:p>
          <a:p>
            <a:r>
              <a:rPr lang="en-US" dirty="0"/>
              <a:t>Weight loss is normal in old 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6459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 txBox="1">
            <a:spLocks noGrp="1"/>
          </p:cNvSpPr>
          <p:nvPr>
            <p:ph type="title"/>
          </p:nvPr>
        </p:nvSpPr>
        <p:spPr>
          <a:xfrm>
            <a:off x="1220471" y="152400"/>
            <a:ext cx="9751060" cy="1295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75" tIns="60925" rIns="121875" bIns="60925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sz="4000"/>
              <a:t>PROTEIN INTAKE</a:t>
            </a:r>
            <a:endParaRPr sz="4000"/>
          </a:p>
        </p:txBody>
      </p:sp>
      <p:sp>
        <p:nvSpPr>
          <p:cNvPr id="202" name="Google Shape;202;p10"/>
          <p:cNvSpPr txBox="1">
            <a:spLocks noGrp="1"/>
          </p:cNvSpPr>
          <p:nvPr>
            <p:ph type="body" idx="1"/>
          </p:nvPr>
        </p:nvSpPr>
        <p:spPr>
          <a:xfrm>
            <a:off x="914401" y="1600200"/>
            <a:ext cx="10439399" cy="487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75" tIns="60925" rIns="121875" bIns="60925" rtlCol="0" anchor="t" anchorCtr="0">
            <a:normAutofit/>
          </a:bodyPr>
          <a:lstStyle/>
          <a:p>
            <a:pPr marL="304747" indent="-304747">
              <a:lnSpc>
                <a:spcPct val="90000"/>
              </a:lnSpc>
              <a:spcBef>
                <a:spcPts val="0"/>
              </a:spcBef>
              <a:buSzPts val="2800"/>
              <a:buChar char="•"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1-1.25 g/kg/day in order to maintain protein equilibrium and avoid loss of lean body mass</a:t>
            </a:r>
            <a:endParaRPr/>
          </a:p>
          <a:p>
            <a:pPr marL="304747" indent="-304747">
              <a:lnSpc>
                <a:spcPct val="90000"/>
              </a:lnSpc>
              <a:spcBef>
                <a:spcPts val="1800"/>
              </a:spcBef>
              <a:buSzPts val="2800"/>
              <a:buChar char="•"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1.5 g/kg/day in older acutely ill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(except in chronic Renal or Liver Disease)</a:t>
            </a:r>
            <a:endParaRPr/>
          </a:p>
          <a:p>
            <a:pPr marL="304747" indent="-304747">
              <a:lnSpc>
                <a:spcPct val="90000"/>
              </a:lnSpc>
              <a:spcBef>
                <a:spcPts val="1800"/>
              </a:spcBef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Need may reach upto 2 g/kg/day in severly ill or sepsis</a:t>
            </a:r>
            <a:endParaRPr/>
          </a:p>
          <a:p>
            <a:pPr marL="0" indent="0">
              <a:lnSpc>
                <a:spcPct val="90000"/>
              </a:lnSpc>
              <a:spcBef>
                <a:spcPts val="1800"/>
              </a:spcBef>
              <a:buSzPts val="1400"/>
              <a:buNone/>
            </a:pPr>
            <a:r>
              <a:rPr lang="en-US"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*Bauer J, Biolo G, Cederholm T, et al: Evidence-based recommendations for optimal dietary protein 			  intake in older people: a position paper from the PROT-AGE Study Group.</a:t>
            </a:r>
            <a:endParaRPr/>
          </a:p>
          <a:p>
            <a:pPr marL="0" indent="0">
              <a:lnSpc>
                <a:spcPct val="90000"/>
              </a:lnSpc>
              <a:spcBef>
                <a:spcPts val="1800"/>
              </a:spcBef>
              <a:buSzPts val="1400"/>
              <a:buNone/>
            </a:pPr>
            <a:r>
              <a:rPr lang="en-US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	*Tieland M, Borgonjen-Van den Berg KJ, van Loon LJC, et al: Dietary protein intake in 			  community-dwelling, frail, and institutionalized elderly people: scope for improvement.</a:t>
            </a:r>
            <a:endParaRPr/>
          </a:p>
          <a:p>
            <a:pPr marL="0" indent="0">
              <a:lnSpc>
                <a:spcPct val="90000"/>
              </a:lnSpc>
              <a:spcBef>
                <a:spcPts val="1800"/>
              </a:spcBef>
              <a:buSzPts val="1400"/>
              <a:buNone/>
            </a:pPr>
            <a:r>
              <a:rPr lang="en-US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	*Protein Requirements and Recommendations for Older People: A Review. Nowson C, O'Connell S</a:t>
            </a:r>
            <a:endParaRPr/>
          </a:p>
          <a:p>
            <a:pPr marL="304747" indent="-304747">
              <a:lnSpc>
                <a:spcPct val="90000"/>
              </a:lnSpc>
              <a:spcBef>
                <a:spcPts val="1800"/>
              </a:spcBef>
              <a:buSzPts val="2800"/>
              <a:buChar char="•"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10-35 % of total energy requirements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>
            <a:spLocks noGrp="1"/>
          </p:cNvSpPr>
          <p:nvPr>
            <p:ph type="title"/>
          </p:nvPr>
        </p:nvSpPr>
        <p:spPr>
          <a:xfrm>
            <a:off x="1220471" y="152400"/>
            <a:ext cx="9751060" cy="1295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75" tIns="60925" rIns="121875" bIns="60925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sz="4000"/>
              <a:t>CARBOHYDRATE INTAKE</a:t>
            </a:r>
            <a:endParaRPr sz="4000"/>
          </a:p>
        </p:txBody>
      </p:sp>
      <p:sp>
        <p:nvSpPr>
          <p:cNvPr id="215" name="Google Shape;215;p12"/>
          <p:cNvSpPr txBox="1">
            <a:spLocks noGrp="1"/>
          </p:cNvSpPr>
          <p:nvPr>
            <p:ph type="body" idx="1"/>
          </p:nvPr>
        </p:nvSpPr>
        <p:spPr>
          <a:xfrm>
            <a:off x="1220471" y="1600200"/>
            <a:ext cx="9751060" cy="495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75" tIns="60925" rIns="121875" bIns="60925" rtlCol="0" anchor="t" anchorCtr="0">
            <a:normAutofit/>
          </a:bodyPr>
          <a:lstStyle/>
          <a:p>
            <a:pPr marL="304747" indent="-304747">
              <a:lnSpc>
                <a:spcPct val="90000"/>
              </a:lnSpc>
              <a:spcBef>
                <a:spcPts val="0"/>
              </a:spcBef>
              <a:buSzPts val="2800"/>
              <a:buChar char="•"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55% to 70% total energy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requirements</a:t>
            </a:r>
            <a:endParaRPr/>
          </a:p>
          <a:p>
            <a:pPr marL="304747" indent="-304747">
              <a:lnSpc>
                <a:spcPct val="90000"/>
              </a:lnSpc>
              <a:spcBef>
                <a:spcPts val="1800"/>
              </a:spcBef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Based on 2 considerations</a:t>
            </a:r>
            <a:endParaRPr/>
          </a:p>
          <a:p>
            <a:pPr marL="0" indent="0">
              <a:lnSpc>
                <a:spcPct val="90000"/>
              </a:lnSpc>
              <a:spcBef>
                <a:spcPts val="1800"/>
              </a:spcBef>
              <a:buSzPts val="2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SzPts val="2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    Sources of Carbohydrate           Energy Requirements</a:t>
            </a:r>
            <a:endParaRPr/>
          </a:p>
          <a:p>
            <a:pPr marL="304747" indent="-304747">
              <a:lnSpc>
                <a:spcPct val="90000"/>
              </a:lnSpc>
              <a:spcBef>
                <a:spcPts val="1800"/>
              </a:spcBef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 form of 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complex carbohydrate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(whole grains, vegetables, and fruits)</a:t>
            </a:r>
            <a:endParaRPr/>
          </a:p>
          <a:p>
            <a:pPr marL="304747" indent="-304747">
              <a:lnSpc>
                <a:spcPct val="90000"/>
              </a:lnSpc>
              <a:spcBef>
                <a:spcPts val="1800"/>
              </a:spcBef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Energy, protein, and fat requirements of the individual are determined first f/b carbohydrate by substraction.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Google Shape;216;p12"/>
          <p:cNvCxnSpPr/>
          <p:nvPr/>
        </p:nvCxnSpPr>
        <p:spPr>
          <a:xfrm flipH="1">
            <a:off x="3657600" y="2590800"/>
            <a:ext cx="1066800" cy="9144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lg" len="lg"/>
            <a:tailEnd type="triangle" w="med" len="med"/>
          </a:ln>
        </p:spPr>
      </p:cxnSp>
      <p:cxnSp>
        <p:nvCxnSpPr>
          <p:cNvPr id="217" name="Google Shape;217;p12"/>
          <p:cNvCxnSpPr/>
          <p:nvPr/>
        </p:nvCxnSpPr>
        <p:spPr>
          <a:xfrm>
            <a:off x="4724400" y="2590800"/>
            <a:ext cx="2590800" cy="9144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lg" len="lg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>
            <a:spLocks noGrp="1"/>
          </p:cNvSpPr>
          <p:nvPr>
            <p:ph type="title"/>
          </p:nvPr>
        </p:nvSpPr>
        <p:spPr>
          <a:xfrm>
            <a:off x="1220471" y="152400"/>
            <a:ext cx="9751060" cy="1295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75" tIns="60925" rIns="121875" bIns="60925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sz="4000"/>
              <a:t>FAT INTAKE</a:t>
            </a:r>
            <a:endParaRPr sz="40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body" idx="1"/>
          </p:nvPr>
        </p:nvSpPr>
        <p:spPr>
          <a:xfrm>
            <a:off x="838201" y="1600200"/>
            <a:ext cx="10667999" cy="5105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75" tIns="60925" rIns="121875" bIns="60925" rtlCol="0" anchor="t" anchorCtr="0">
            <a:normAutofit/>
          </a:bodyPr>
          <a:lstStyle/>
          <a:p>
            <a:pPr marL="304747" indent="-304747">
              <a:lnSpc>
                <a:spcPct val="90000"/>
              </a:lnSpc>
              <a:spcBef>
                <a:spcPts val="0"/>
              </a:spcBef>
              <a:buSzPct val="100000"/>
              <a:buChar char="•"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20-30% of total energy requirements</a:t>
            </a:r>
            <a:endParaRPr/>
          </a:p>
          <a:p>
            <a:pPr marL="304747" indent="-304747">
              <a:lnSpc>
                <a:spcPct val="90000"/>
              </a:lnSpc>
              <a:spcBef>
                <a:spcPts val="1800"/>
              </a:spcBef>
              <a:buSzPct val="100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Shouldn’t fall below 10% even if there is risk of obesity or elevated TG and Cholesterol</a:t>
            </a:r>
            <a:endParaRPr/>
          </a:p>
          <a:p>
            <a:pPr marL="902050" lvl="2" indent="0">
              <a:lnSpc>
                <a:spcPct val="90000"/>
              </a:lnSpc>
              <a:spcBef>
                <a:spcPts val="800"/>
              </a:spcBef>
              <a:buSzPct val="100000"/>
              <a:buNone/>
            </a:pPr>
            <a:r>
              <a:rPr lang="en-US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*Dietary Reference Intakes for Energy, Carbohydrate, Fiber, Fat, Fatty Acids, Cholesterol, 				  Protein, and Amino Acids. Institute of Medicine and National Academies Press 2005			*Hazzard’s Geriatric Medicine and Gerontology 7</a:t>
            </a:r>
            <a:r>
              <a:rPr lang="en-US" i="1" baseline="30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edition</a:t>
            </a:r>
            <a:endParaRPr/>
          </a:p>
          <a:p>
            <a:pPr marL="304747" indent="-304747">
              <a:lnSpc>
                <a:spcPct val="90000"/>
              </a:lnSpc>
              <a:spcBef>
                <a:spcPts val="1800"/>
              </a:spcBef>
              <a:buSzPct val="100000"/>
              <a:buChar char="•"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Omega-6 fatty acids -1%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of total energy requirements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SzPct val="100000"/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(</a:t>
            </a:r>
            <a:r>
              <a:rPr lang="en-US" sz="2000">
                <a:solidFill>
                  <a:srgbClr val="FF0000"/>
                </a:solidFill>
              </a:rPr>
              <a:t>vegetable oils, nuts, cereals, seeds, and legumes etc)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747" indent="-304747">
              <a:lnSpc>
                <a:spcPct val="90000"/>
              </a:lnSpc>
              <a:spcBef>
                <a:spcPts val="1800"/>
              </a:spcBef>
              <a:buSzPct val="100000"/>
              <a:buChar char="•"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Omega-3 fatty acids – 0.2 %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of total energy requirements</a:t>
            </a:r>
            <a:endParaRPr/>
          </a:p>
          <a:p>
            <a:pPr marL="0" indent="0">
              <a:lnSpc>
                <a:spcPct val="90000"/>
              </a:lnSpc>
              <a:spcBef>
                <a:spcPts val="1800"/>
              </a:spcBef>
              <a:buSzPct val="100000"/>
              <a:buNone/>
            </a:pPr>
            <a:r>
              <a:rPr lang="en-US" sz="2000">
                <a:solidFill>
                  <a:srgbClr val="FF0000"/>
                </a:solidFill>
              </a:rPr>
              <a:t>	(seafood, soybeans, spinach, fish oil, cold water fish and walnuts etc)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2" indent="0">
              <a:lnSpc>
                <a:spcPct val="90000"/>
              </a:lnSpc>
              <a:spcBef>
                <a:spcPts val="1800"/>
              </a:spcBef>
              <a:buSzPct val="100000"/>
              <a:buNone/>
            </a:pPr>
            <a:r>
              <a:rPr lang="en-US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1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*D</a:t>
            </a:r>
            <a:r>
              <a:rPr lang="en-US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ietary Reference Intakes for Energy, Carbohydrate, Fiber, Fat, Fatty Acids, Cholesterol, 				Protein, and Amino Acids. Institute of Medicine and National Academies Press 2005</a:t>
            </a:r>
            <a:endParaRPr/>
          </a:p>
          <a:p>
            <a:pPr marL="0" lvl="2" indent="0">
              <a:lnSpc>
                <a:spcPct val="90000"/>
              </a:lnSpc>
              <a:spcBef>
                <a:spcPts val="1800"/>
              </a:spcBef>
              <a:buSzPct val="100000"/>
              <a:buNone/>
            </a:pPr>
            <a:r>
              <a:rPr lang="en-US" b="1" i="1">
                <a:solidFill>
                  <a:srgbClr val="C00000"/>
                </a:solidFill>
              </a:rPr>
              <a:t>			*</a:t>
            </a:r>
            <a:r>
              <a:rPr lang="en-US" i="1">
                <a:solidFill>
                  <a:srgbClr val="C00000"/>
                </a:solidFill>
              </a:rPr>
              <a:t>Eating and aging: Trends in dietary intake among older Americans from 1977–2010</a:t>
            </a:r>
            <a:endParaRPr/>
          </a:p>
          <a:p>
            <a:pPr marL="0" lvl="2" indent="0">
              <a:lnSpc>
                <a:spcPct val="90000"/>
              </a:lnSpc>
              <a:spcBef>
                <a:spcPts val="1800"/>
              </a:spcBef>
              <a:buSzPct val="100000"/>
              <a:buNone/>
            </a:pPr>
            <a:endParaRPr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SzPct val="100000"/>
              <a:buNone/>
            </a:pPr>
            <a:endParaRPr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304801" y="5410200"/>
            <a:ext cx="6858000" cy="1295400"/>
          </a:xfrm>
          <a:prstGeom prst="roundRect">
            <a:avLst>
              <a:gd name="adj" fmla="val 16667"/>
            </a:avLst>
          </a:prstGeom>
          <a:solidFill>
            <a:srgbClr val="DA8E03"/>
          </a:solidFill>
          <a:ln w="107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Mediterranean-style diet</a:t>
            </a:r>
            <a:endParaRPr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Promotes the use of olive oil, tree nuts and peanuts, fatty fish, seafood, and white meat, and</a:t>
            </a:r>
            <a:endParaRPr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Discourages intake of red and processed meats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>
            <a:spLocks noGrp="1"/>
          </p:cNvSpPr>
          <p:nvPr>
            <p:ph type="title"/>
          </p:nvPr>
        </p:nvSpPr>
        <p:spPr>
          <a:xfrm>
            <a:off x="1220471" y="152400"/>
            <a:ext cx="9751060" cy="1295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75" tIns="60925" rIns="121875" bIns="60925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sz="4000"/>
              <a:t>FIBRE INTAKE</a:t>
            </a:r>
            <a:endParaRPr sz="4000"/>
          </a:p>
        </p:txBody>
      </p:sp>
      <p:sp>
        <p:nvSpPr>
          <p:cNvPr id="223" name="Google Shape;223;p13"/>
          <p:cNvSpPr txBox="1">
            <a:spLocks noGrp="1"/>
          </p:cNvSpPr>
          <p:nvPr>
            <p:ph type="body" idx="1"/>
          </p:nvPr>
        </p:nvSpPr>
        <p:spPr>
          <a:xfrm>
            <a:off x="2579571" y="1678300"/>
            <a:ext cx="9751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75" tIns="60925" rIns="121875" bIns="60925" rtlCol="0" anchor="t" anchorCtr="0">
            <a:normAutofit/>
          </a:bodyPr>
          <a:lstStyle/>
          <a:p>
            <a:pPr marL="304747" indent="-304747">
              <a:lnSpc>
                <a:spcPct val="90000"/>
              </a:lnSpc>
              <a:spcBef>
                <a:spcPts val="0"/>
              </a:spcBef>
              <a:buSzPts val="2800"/>
              <a:buChar char="•"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20-35 g/day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10-13 gm/1000kcal</a:t>
            </a:r>
            <a:endParaRPr/>
          </a:p>
          <a:p>
            <a:pPr marL="0" indent="0">
              <a:lnSpc>
                <a:spcPct val="90000"/>
              </a:lnSpc>
              <a:spcBef>
                <a:spcPts val="1800"/>
              </a:spcBef>
              <a:buSzPts val="1400"/>
              <a:buNone/>
            </a:pPr>
            <a:r>
              <a:rPr lang="en-US"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*Institute of Medicine, Food and Nutrition Board: Dietary reference intakes for energy, 		carbohydrates, fiber, fat, protein, and amino acids (macronutrients), Washington, DC, 2002, 		National Academies Press</a:t>
            </a:r>
            <a:endParaRPr/>
          </a:p>
          <a:p>
            <a:pPr marL="0" indent="0">
              <a:lnSpc>
                <a:spcPct val="90000"/>
              </a:lnSpc>
              <a:spcBef>
                <a:spcPts val="1800"/>
              </a:spcBef>
              <a:buSzPts val="1400"/>
              <a:buNone/>
            </a:pPr>
            <a:r>
              <a:rPr lang="en-US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	*NUTRITION IN THE ELDERLY: ROLE OF FIBER Archives of Gerontology and Geriatrics</a:t>
            </a:r>
            <a:endParaRPr sz="1400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747" indent="-304747">
              <a:lnSpc>
                <a:spcPct val="90000"/>
              </a:lnSpc>
              <a:spcBef>
                <a:spcPts val="1800"/>
              </a:spcBef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 types</a:t>
            </a:r>
            <a:endParaRPr/>
          </a:p>
          <a:p>
            <a:pPr marL="0" indent="0">
              <a:lnSpc>
                <a:spcPct val="90000"/>
              </a:lnSpc>
              <a:spcBef>
                <a:spcPts val="1800"/>
              </a:spcBef>
              <a:buSzPts val="2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13"/>
          <p:cNvGrpSpPr/>
          <p:nvPr/>
        </p:nvGrpSpPr>
        <p:grpSpPr>
          <a:xfrm>
            <a:off x="1143000" y="3886200"/>
            <a:ext cx="4191000" cy="2438400"/>
            <a:chOff x="1217612" y="2819400"/>
            <a:chExt cx="4191000" cy="2438400"/>
          </a:xfrm>
        </p:grpSpPr>
        <p:grpSp>
          <p:nvGrpSpPr>
            <p:cNvPr id="225" name="Google Shape;225;p13"/>
            <p:cNvGrpSpPr/>
            <p:nvPr/>
          </p:nvGrpSpPr>
          <p:grpSpPr>
            <a:xfrm>
              <a:off x="1217612" y="2819400"/>
              <a:ext cx="4191000" cy="2438400"/>
              <a:chOff x="1217612" y="2819400"/>
              <a:chExt cx="4191000" cy="2438400"/>
            </a:xfrm>
          </p:grpSpPr>
          <p:cxnSp>
            <p:nvCxnSpPr>
              <p:cNvPr id="226" name="Google Shape;226;p13"/>
              <p:cNvCxnSpPr/>
              <p:nvPr/>
            </p:nvCxnSpPr>
            <p:spPr>
              <a:xfrm>
                <a:off x="2589212" y="2819400"/>
                <a:ext cx="0" cy="6096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C00000"/>
                </a:solidFill>
                <a:prstDash val="solid"/>
                <a:round/>
                <a:headEnd type="none" w="lg" len="lg"/>
                <a:tailEnd type="triangle" w="med" len="med"/>
              </a:ln>
            </p:spPr>
          </p:cxnSp>
          <p:sp>
            <p:nvSpPr>
              <p:cNvPr id="227" name="Google Shape;227;p13"/>
              <p:cNvSpPr/>
              <p:nvPr/>
            </p:nvSpPr>
            <p:spPr>
              <a:xfrm>
                <a:off x="1217612" y="3429000"/>
                <a:ext cx="4191000" cy="1828800"/>
              </a:xfrm>
              <a:prstGeom prst="rect">
                <a:avLst/>
              </a:prstGeom>
              <a:solidFill>
                <a:srgbClr val="BDE965"/>
              </a:solidFill>
              <a:ln w="10775" cap="flat" cmpd="sng">
                <a:solidFill>
                  <a:srgbClr val="638C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Water insoluble</a:t>
                </a:r>
                <a:endParaRPr/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(Cellulose, Hemicellulose,Lignin</a:t>
                </a:r>
                <a:r>
                  <a:rPr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  <a:endParaRPr/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Reduces Constipation</a:t>
                </a:r>
                <a:endParaRPr sz="2000">
                  <a:solidFill>
                    <a:srgbClr val="FF0000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cxnSp>
          <p:nvCxnSpPr>
            <p:cNvPr id="228" name="Google Shape;228;p13"/>
            <p:cNvCxnSpPr/>
            <p:nvPr/>
          </p:nvCxnSpPr>
          <p:spPr>
            <a:xfrm>
              <a:off x="3198812" y="4343400"/>
              <a:ext cx="0" cy="304800"/>
            </a:xfrm>
            <a:prstGeom prst="straightConnector1">
              <a:avLst/>
            </a:prstGeom>
            <a:noFill/>
            <a:ln w="38100" cap="flat" cmpd="sng">
              <a:solidFill>
                <a:srgbClr val="C00000"/>
              </a:solidFill>
              <a:prstDash val="solid"/>
              <a:round/>
              <a:headEnd type="none" w="lg" len="lg"/>
              <a:tailEnd type="triangle" w="med" len="med"/>
            </a:ln>
          </p:spPr>
        </p:cxnSp>
      </p:grpSp>
      <p:grpSp>
        <p:nvGrpSpPr>
          <p:cNvPr id="229" name="Google Shape;229;p13"/>
          <p:cNvGrpSpPr/>
          <p:nvPr/>
        </p:nvGrpSpPr>
        <p:grpSpPr>
          <a:xfrm>
            <a:off x="2743200" y="3674660"/>
            <a:ext cx="8915400" cy="2912660"/>
            <a:chOff x="2741612" y="2438400"/>
            <a:chExt cx="8915400" cy="2912660"/>
          </a:xfrm>
        </p:grpSpPr>
        <p:grpSp>
          <p:nvGrpSpPr>
            <p:cNvPr id="230" name="Google Shape;230;p13"/>
            <p:cNvGrpSpPr/>
            <p:nvPr/>
          </p:nvGrpSpPr>
          <p:grpSpPr>
            <a:xfrm>
              <a:off x="2741612" y="2438400"/>
              <a:ext cx="8915400" cy="2912660"/>
              <a:chOff x="2741612" y="2438400"/>
              <a:chExt cx="8915400" cy="2912660"/>
            </a:xfrm>
          </p:grpSpPr>
          <p:sp>
            <p:nvSpPr>
              <p:cNvPr id="231" name="Google Shape;231;p13"/>
              <p:cNvSpPr/>
              <p:nvPr/>
            </p:nvSpPr>
            <p:spPr>
              <a:xfrm>
                <a:off x="6551612" y="3276600"/>
                <a:ext cx="5105400" cy="2074460"/>
              </a:xfrm>
              <a:prstGeom prst="rect">
                <a:avLst/>
              </a:prstGeom>
              <a:solidFill>
                <a:schemeClr val="accent2"/>
              </a:solidFill>
              <a:ln w="10775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Water soluble</a:t>
                </a:r>
                <a:endParaRPr/>
              </a:p>
              <a:p>
                <a:pPr marL="451025" lvl="1" algn="ctr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2000"/>
                </a:pPr>
                <a:r>
                  <a:rPr lang="en-US" sz="20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(Gums and Pectins</a:t>
                </a:r>
                <a:r>
                  <a:rPr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  <a:endParaRPr/>
              </a:p>
              <a:p>
                <a:pPr marL="451025" lvl="1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342900" indent="-34290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2000"/>
                  <a:buFont typeface="Arial"/>
                  <a:buChar char="•"/>
                </a:pPr>
                <a:r>
                  <a:rPr lang="en-US" sz="20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Reduces postprandial</a:t>
                </a:r>
                <a:endParaRPr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surge in the serum glucose</a:t>
                </a:r>
                <a:endParaRPr/>
              </a:p>
              <a:p>
                <a:pPr marL="342900" indent="-34290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2000"/>
                  <a:buFont typeface="Arial"/>
                  <a:buChar char="•"/>
                </a:pPr>
                <a:r>
                  <a:rPr lang="en-US" sz="20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Lower total and LDL Cholesterol </a:t>
                </a:r>
                <a:r>
                  <a:rPr lang="en-US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by 3-10%</a:t>
                </a:r>
                <a:endParaRPr/>
              </a:p>
              <a:p>
                <a:pPr marL="342900" indent="-21590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2" name="Google Shape;232;p13"/>
              <p:cNvGrpSpPr/>
              <p:nvPr/>
            </p:nvGrpSpPr>
            <p:grpSpPr>
              <a:xfrm>
                <a:off x="2741612" y="2438400"/>
                <a:ext cx="6172200" cy="838200"/>
                <a:chOff x="2741612" y="2438400"/>
                <a:chExt cx="6172200" cy="838200"/>
              </a:xfrm>
            </p:grpSpPr>
            <p:cxnSp>
              <p:nvCxnSpPr>
                <p:cNvPr id="233" name="Google Shape;233;p13"/>
                <p:cNvCxnSpPr/>
                <p:nvPr/>
              </p:nvCxnSpPr>
              <p:spPr>
                <a:xfrm>
                  <a:off x="8913812" y="2438400"/>
                  <a:ext cx="0" cy="8382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70C0"/>
                  </a:solidFill>
                  <a:prstDash val="solid"/>
                  <a:round/>
                  <a:headEnd type="none" w="lg" len="lg"/>
                  <a:tailEnd type="triangle" w="med" len="med"/>
                </a:ln>
              </p:spPr>
            </p:cxnSp>
            <p:cxnSp>
              <p:nvCxnSpPr>
                <p:cNvPr id="234" name="Google Shape;234;p13"/>
                <p:cNvCxnSpPr/>
                <p:nvPr/>
              </p:nvCxnSpPr>
              <p:spPr>
                <a:xfrm>
                  <a:off x="2741612" y="2438400"/>
                  <a:ext cx="6172200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70C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cxnSp>
          <p:nvCxnSpPr>
            <p:cNvPr id="235" name="Google Shape;235;p13"/>
            <p:cNvCxnSpPr/>
            <p:nvPr/>
          </p:nvCxnSpPr>
          <p:spPr>
            <a:xfrm>
              <a:off x="8913812" y="3869140"/>
              <a:ext cx="0" cy="304800"/>
            </a:xfrm>
            <a:prstGeom prst="straightConnector1">
              <a:avLst/>
            </a:prstGeom>
            <a:noFill/>
            <a:ln w="38100" cap="flat" cmpd="sng">
              <a:solidFill>
                <a:srgbClr val="0070C0"/>
              </a:solidFill>
              <a:prstDash val="solid"/>
              <a:round/>
              <a:headEnd type="none" w="lg" len="lg"/>
              <a:tailEnd type="triangl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822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"/>
          <p:cNvSpPr txBox="1">
            <a:spLocks noGrp="1"/>
          </p:cNvSpPr>
          <p:nvPr>
            <p:ph type="title"/>
          </p:nvPr>
        </p:nvSpPr>
        <p:spPr>
          <a:xfrm>
            <a:off x="1220471" y="152400"/>
            <a:ext cx="9751060" cy="1295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75" tIns="60925" rIns="121875" bIns="60925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sz="4000"/>
              <a:t>WHOM TO SCREEN?</a:t>
            </a:r>
            <a:endParaRPr sz="4000"/>
          </a:p>
        </p:txBody>
      </p:sp>
      <p:sp>
        <p:nvSpPr>
          <p:cNvPr id="254" name="Google Shape;254;p16"/>
          <p:cNvSpPr txBox="1">
            <a:spLocks noGrp="1"/>
          </p:cNvSpPr>
          <p:nvPr>
            <p:ph type="body" idx="1"/>
          </p:nvPr>
        </p:nvSpPr>
        <p:spPr>
          <a:xfrm>
            <a:off x="1220471" y="1600200"/>
            <a:ext cx="9751060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75" tIns="60925" rIns="121875" bIns="60925" rtlCol="0" anchor="t" anchorCtr="0">
            <a:normAutofit/>
          </a:bodyPr>
          <a:lstStyle/>
          <a:p>
            <a:pPr marL="304747" indent="-304747">
              <a:lnSpc>
                <a:spcPct val="90000"/>
              </a:lnSpc>
              <a:spcBef>
                <a:spcPts val="0"/>
              </a:spcBef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Older individuals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755772" lvl="1" indent="-304747">
              <a:lnSpc>
                <a:spcPct val="90000"/>
              </a:lnSpc>
              <a:spcBef>
                <a:spcPts val="1200"/>
              </a:spcBef>
              <a:buSzPts val="24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Who have experienced a 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recent deterioration in their socioeconomic status</a:t>
            </a:r>
            <a:endParaRPr/>
          </a:p>
          <a:p>
            <a:pPr marL="755772" lvl="1" indent="-304747">
              <a:lnSpc>
                <a:spcPct val="90000"/>
              </a:lnSpc>
              <a:spcBef>
                <a:spcPts val="1200"/>
              </a:spcBef>
              <a:buSzPts val="24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With 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recent deterioration in physical or cognitive function</a:t>
            </a:r>
            <a:endParaRPr/>
          </a:p>
          <a:p>
            <a:pPr marL="755772" lvl="1" indent="-304747">
              <a:lnSpc>
                <a:spcPct val="90000"/>
              </a:lnSpc>
              <a:spcBef>
                <a:spcPts val="1200"/>
              </a:spcBef>
              <a:buSzPts val="24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Who had 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Change in the number or type of medications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prescribed</a:t>
            </a:r>
            <a:endParaRPr/>
          </a:p>
          <a:p>
            <a:pPr marL="755772" lvl="1" indent="-304747">
              <a:lnSpc>
                <a:spcPct val="90000"/>
              </a:lnSpc>
              <a:spcBef>
                <a:spcPts val="1200"/>
              </a:spcBef>
              <a:buSzPts val="24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Who are 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hospitalized due to an acute illness</a:t>
            </a:r>
            <a:endParaRPr/>
          </a:p>
          <a:p>
            <a:pPr marL="755772" lvl="1" indent="-304747">
              <a:lnSpc>
                <a:spcPct val="90000"/>
              </a:lnSpc>
              <a:spcBef>
                <a:spcPts val="1200"/>
              </a:spcBef>
              <a:buSzPts val="24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Who are 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living alone</a:t>
            </a:r>
            <a:endParaRPr/>
          </a:p>
          <a:p>
            <a:pPr marL="0" lvl="2" indent="0">
              <a:lnSpc>
                <a:spcPct val="90000"/>
              </a:lnSpc>
              <a:spcBef>
                <a:spcPts val="1800"/>
              </a:spcBef>
              <a:buSzPts val="1400"/>
              <a:buNone/>
            </a:pPr>
            <a:r>
              <a:rPr lang="en-US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HAZZARD’S GERIATRIC MEDICINE AND GERONTOLOGY 8</a:t>
            </a:r>
            <a:r>
              <a:rPr lang="en-US" i="1" baseline="30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EDITION</a:t>
            </a:r>
            <a:endParaRPr/>
          </a:p>
          <a:p>
            <a:pPr marL="0" indent="0">
              <a:lnSpc>
                <a:spcPct val="90000"/>
              </a:lnSpc>
              <a:spcBef>
                <a:spcPts val="1800"/>
              </a:spcBef>
              <a:buSzPts val="1400"/>
              <a:buNone/>
            </a:pPr>
            <a:r>
              <a:rPr lang="en-US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	*A.S.P.E.N. Clinical Guidelines Nutrition Screening, Assessment, and Intervention in Adults</a:t>
            </a:r>
            <a:endParaRPr/>
          </a:p>
          <a:p>
            <a:pPr marL="0" indent="0">
              <a:lnSpc>
                <a:spcPct val="90000"/>
              </a:lnSpc>
              <a:spcBef>
                <a:spcPts val="1800"/>
              </a:spcBef>
              <a:buSzPts val="1400"/>
              <a:buNone/>
            </a:pPr>
            <a:r>
              <a:rPr lang="en-US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	*Assessment and management of nutrition in older people and its importance to health. Ahmed T, 		  Haboudi N</a:t>
            </a:r>
            <a:endParaRPr sz="1400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SzPts val="1400"/>
              <a:buNone/>
            </a:pPr>
            <a:endParaRPr sz="1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Assessment of nutrition</a:t>
            </a:r>
            <a:endParaRPr/>
          </a:p>
        </p:txBody>
      </p:sp>
      <p:sp>
        <p:nvSpPr>
          <p:cNvPr id="220" name="Google Shape;220;p1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90"/>
              <a:t>16</a:t>
            </a:fld>
            <a:endParaRPr sz="1190"/>
          </a:p>
        </p:txBody>
      </p:sp>
      <p:sp>
        <p:nvSpPr>
          <p:cNvPr id="221" name="Google Shape;221;p11"/>
          <p:cNvSpPr txBox="1">
            <a:spLocks noGrp="1"/>
          </p:cNvSpPr>
          <p:nvPr>
            <p:ph type="body" idx="1"/>
          </p:nvPr>
        </p:nvSpPr>
        <p:spPr>
          <a:xfrm>
            <a:off x="816864" y="1676400"/>
            <a:ext cx="108711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560"/>
              <a:buChar char="◻"/>
            </a:pPr>
            <a:r>
              <a:rPr lang="en-US" sz="2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Nutritional screening </a:t>
            </a:r>
            <a:endParaRPr/>
          </a:p>
          <a:p>
            <a:pPr marL="320040" lvl="0" indent="-320040" algn="l" rtl="0">
              <a:spcBef>
                <a:spcPts val="700"/>
              </a:spcBef>
              <a:spcAft>
                <a:spcPts val="0"/>
              </a:spcAft>
              <a:buSzPts val="1560"/>
              <a:buChar char="◻"/>
            </a:pPr>
            <a:r>
              <a:rPr lang="en-US" sz="2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Comprehensive nutritional assessment</a:t>
            </a:r>
            <a:endParaRPr/>
          </a:p>
          <a:p>
            <a:pPr marL="1366838" lvl="0" indent="-319088" algn="l" rtl="0">
              <a:spcBef>
                <a:spcPts val="700"/>
              </a:spcBef>
              <a:spcAft>
                <a:spcPts val="0"/>
              </a:spcAft>
              <a:buSzPts val="2160"/>
              <a:buFont typeface="Noto Sans Symbols"/>
              <a:buChar char="❖"/>
            </a:pPr>
            <a:r>
              <a:rPr lang="en-US"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nthropometric measurements</a:t>
            </a:r>
            <a:endParaRPr sz="2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66838" lvl="0" indent="-319088" algn="l" rtl="0">
              <a:spcBef>
                <a:spcPts val="700"/>
              </a:spcBef>
              <a:spcAft>
                <a:spcPts val="0"/>
              </a:spcAft>
              <a:buSzPts val="2160"/>
              <a:buFont typeface="Noto Sans Symbols"/>
              <a:buChar char="❖"/>
            </a:pPr>
            <a:r>
              <a:rPr lang="en-US"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iochemical/ Lab methods</a:t>
            </a:r>
            <a:endParaRPr/>
          </a:p>
          <a:p>
            <a:pPr marL="1366838" lvl="0" indent="-319088" algn="l" rtl="0">
              <a:spcBef>
                <a:spcPts val="700"/>
              </a:spcBef>
              <a:spcAft>
                <a:spcPts val="0"/>
              </a:spcAft>
              <a:buSzPts val="2160"/>
              <a:buFont typeface="Noto Sans Symbols"/>
              <a:buChar char="❖"/>
            </a:pPr>
            <a:r>
              <a:rPr lang="en-US"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linical methods</a:t>
            </a:r>
            <a:endParaRPr/>
          </a:p>
          <a:p>
            <a:pPr marL="1366838" lvl="0" indent="-319088" algn="l" rtl="0">
              <a:spcBef>
                <a:spcPts val="700"/>
              </a:spcBef>
              <a:spcAft>
                <a:spcPts val="0"/>
              </a:spcAft>
              <a:buSzPts val="2160"/>
              <a:buFont typeface="Noto Sans Symbols"/>
              <a:buChar char="❖"/>
            </a:pPr>
            <a:r>
              <a:rPr lang="en-US"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ietary assessment</a:t>
            </a:r>
            <a:endParaRPr/>
          </a:p>
          <a:p>
            <a:pPr marL="1366838" lvl="0" indent="-319088" algn="l" rtl="0">
              <a:spcBef>
                <a:spcPts val="700"/>
              </a:spcBef>
              <a:spcAft>
                <a:spcPts val="0"/>
              </a:spcAft>
              <a:buSzPts val="2160"/>
              <a:buFont typeface="Noto Sans Symbols"/>
              <a:buChar char="❖"/>
            </a:pPr>
            <a:r>
              <a:rPr lang="en-US"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valuation of psychosocial factors</a:t>
            </a:r>
            <a:endParaRPr/>
          </a:p>
          <a:p>
            <a:pPr marL="320040" lvl="0" indent="-137160" algn="l" rtl="0">
              <a:spcBef>
                <a:spcPts val="700"/>
              </a:spcBef>
              <a:spcAft>
                <a:spcPts val="0"/>
              </a:spcAft>
              <a:buSzPts val="2880"/>
              <a:buNone/>
            </a:pPr>
            <a:endParaRPr sz="4800" b="1"/>
          </a:p>
          <a:p>
            <a:pPr marL="320040" lvl="0" indent="-209550" algn="l" rtl="0"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"/>
          <p:cNvSpPr txBox="1">
            <a:spLocks noGrp="1"/>
          </p:cNvSpPr>
          <p:nvPr>
            <p:ph type="title"/>
          </p:nvPr>
        </p:nvSpPr>
        <p:spPr>
          <a:xfrm>
            <a:off x="1469438" y="304800"/>
            <a:ext cx="10171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75" tIns="60925" rIns="121875" bIns="60925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rgbClr val="FF0000"/>
              </a:buClr>
              <a:buSzPts val="4000"/>
            </a:pPr>
            <a:r>
              <a:rPr lang="en-US" sz="4000">
                <a:solidFill>
                  <a:srgbClr val="FF0000"/>
                </a:solidFill>
              </a:rPr>
              <a:t>NUTRITIONAL SCREENING TOOLS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66" name="Google Shape;266;p18"/>
          <p:cNvSpPr txBox="1">
            <a:spLocks noGrp="1"/>
          </p:cNvSpPr>
          <p:nvPr>
            <p:ph type="body" idx="1"/>
          </p:nvPr>
        </p:nvSpPr>
        <p:spPr>
          <a:xfrm>
            <a:off x="914401" y="1600200"/>
            <a:ext cx="10896599" cy="4800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75" tIns="60925" rIns="121875" bIns="60925" rtlCol="0" anchor="t" anchorCtr="0">
            <a:normAutofit/>
          </a:bodyPr>
          <a:lstStyle/>
          <a:p>
            <a:pPr marL="304747" indent="-304747">
              <a:lnSpc>
                <a:spcPct val="90000"/>
              </a:lnSpc>
              <a:spcBef>
                <a:spcPts val="0"/>
              </a:spcBef>
              <a:buSzPts val="2800"/>
              <a:buChar char="•"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Nutritional Risk Screening (NRS) 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747" indent="-304747">
              <a:lnSpc>
                <a:spcPct val="90000"/>
              </a:lnSpc>
              <a:spcBef>
                <a:spcPts val="1800"/>
              </a:spcBef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Simplified Nutrition Assessment Questionnaire (SNAQ),</a:t>
            </a:r>
            <a:endParaRPr/>
          </a:p>
          <a:p>
            <a:pPr marL="304747" indent="-304747">
              <a:lnSpc>
                <a:spcPct val="90000"/>
              </a:lnSpc>
              <a:spcBef>
                <a:spcPts val="1800"/>
              </a:spcBef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SCREEN II (Seniors in the Community: Risk Evaluation for Eating and Nutrition)</a:t>
            </a:r>
            <a:endParaRPr/>
          </a:p>
          <a:p>
            <a:pPr marL="304747" indent="-304747">
              <a:lnSpc>
                <a:spcPct val="90000"/>
              </a:lnSpc>
              <a:spcBef>
                <a:spcPts val="1800"/>
              </a:spcBef>
              <a:buSzPts val="2800"/>
              <a:buChar char="•"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Malnutrition Universal Screening Tool (MUST)</a:t>
            </a:r>
            <a:endParaRPr/>
          </a:p>
          <a:p>
            <a:pPr marL="304747" indent="-304747">
              <a:lnSpc>
                <a:spcPct val="90000"/>
              </a:lnSpc>
              <a:spcBef>
                <a:spcPts val="1800"/>
              </a:spcBef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Malnutrition Screening Tool (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MST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304747" indent="-304747">
              <a:lnSpc>
                <a:spcPct val="90000"/>
              </a:lnSpc>
              <a:spcBef>
                <a:spcPts val="1800"/>
              </a:spcBef>
              <a:buSzPts val="2800"/>
              <a:buChar char="•"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Mini Nutritional Assessment (MNA)</a:t>
            </a:r>
            <a:endParaRPr/>
          </a:p>
          <a:p>
            <a:pPr marL="304747" indent="-304747">
              <a:lnSpc>
                <a:spcPct val="90000"/>
              </a:lnSpc>
              <a:spcBef>
                <a:spcPts val="1800"/>
              </a:spcBef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Mini Nutritional Assessment-Short Form (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MNA-SF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8"/>
          <p:cNvSpPr txBox="1">
            <a:spLocks noGrp="1"/>
          </p:cNvSpPr>
          <p:nvPr>
            <p:ph type="title"/>
          </p:nvPr>
        </p:nvSpPr>
        <p:spPr>
          <a:xfrm>
            <a:off x="1220471" y="152400"/>
            <a:ext cx="9751060" cy="1295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75" tIns="60925" rIns="121875" bIns="60925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sz="4000"/>
              <a:t>1. ANTHROPOMETRY</a:t>
            </a:r>
            <a:endParaRPr sz="4000"/>
          </a:p>
        </p:txBody>
      </p:sp>
      <p:sp>
        <p:nvSpPr>
          <p:cNvPr id="332" name="Google Shape;332;p28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11049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75" tIns="60925" rIns="121875" bIns="60925" rtlCol="0" anchor="t" anchorCtr="0">
            <a:normAutofit/>
          </a:bodyPr>
          <a:lstStyle/>
          <a:p>
            <a:pPr marL="304747" indent="-304747">
              <a:lnSpc>
                <a:spcPct val="200000"/>
              </a:lnSpc>
              <a:spcBef>
                <a:spcPts val="0"/>
              </a:spcBef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Skinfold Thickness</a:t>
            </a:r>
            <a:endParaRPr/>
          </a:p>
          <a:p>
            <a:pPr marL="304747" indent="-304747">
              <a:lnSpc>
                <a:spcPct val="200000"/>
              </a:lnSpc>
              <a:spcBef>
                <a:spcPts val="1800"/>
              </a:spcBef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Arm and Arm Muscle Circumferenece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04747" indent="-304747">
              <a:lnSpc>
                <a:spcPct val="200000"/>
              </a:lnSpc>
              <a:spcBef>
                <a:spcPts val="1800"/>
              </a:spcBef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Waist Circumference </a:t>
            </a:r>
            <a:endParaRPr/>
          </a:p>
          <a:p>
            <a:pPr marL="304747" indent="-304747">
              <a:lnSpc>
                <a:spcPct val="200000"/>
              </a:lnSpc>
              <a:spcBef>
                <a:spcPts val="1800"/>
              </a:spcBef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Waist to hip ratio</a:t>
            </a:r>
            <a:endParaRPr/>
          </a:p>
          <a:p>
            <a:pPr marL="304747" indent="-304747">
              <a:lnSpc>
                <a:spcPct val="200000"/>
              </a:lnSpc>
              <a:spcBef>
                <a:spcPts val="1800"/>
              </a:spcBef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BMI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3" name="Google Shape;333;p28"/>
          <p:cNvGrpSpPr/>
          <p:nvPr/>
        </p:nvGrpSpPr>
        <p:grpSpPr>
          <a:xfrm>
            <a:off x="4114800" y="1600200"/>
            <a:ext cx="4572000" cy="838200"/>
            <a:chOff x="4113212" y="1600200"/>
            <a:chExt cx="4572000" cy="838200"/>
          </a:xfrm>
        </p:grpSpPr>
        <p:sp>
          <p:nvSpPr>
            <p:cNvPr id="334" name="Google Shape;334;p28"/>
            <p:cNvSpPr/>
            <p:nvPr/>
          </p:nvSpPr>
          <p:spPr>
            <a:xfrm>
              <a:off x="5789612" y="1600200"/>
              <a:ext cx="2895600" cy="838200"/>
            </a:xfrm>
            <a:prstGeom prst="rect">
              <a:avLst/>
            </a:prstGeom>
            <a:solidFill>
              <a:srgbClr val="FFC000"/>
            </a:solidFill>
            <a:ln w="107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Subcutaneous fat stores</a:t>
              </a:r>
              <a:endParaRPr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4113212" y="1981200"/>
              <a:ext cx="1600200" cy="114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014"/>
            </a:solidFill>
            <a:ln w="10775" cap="flat" cmpd="sng">
              <a:solidFill>
                <a:srgbClr val="6690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336" name="Google Shape;336;p28"/>
          <p:cNvGrpSpPr/>
          <p:nvPr/>
        </p:nvGrpSpPr>
        <p:grpSpPr>
          <a:xfrm>
            <a:off x="6859103" y="2895600"/>
            <a:ext cx="4723297" cy="838200"/>
            <a:chOff x="6857514" y="2895600"/>
            <a:chExt cx="4723297" cy="838200"/>
          </a:xfrm>
        </p:grpSpPr>
        <p:sp>
          <p:nvSpPr>
            <p:cNvPr id="337" name="Google Shape;337;p28"/>
            <p:cNvSpPr/>
            <p:nvPr/>
          </p:nvSpPr>
          <p:spPr>
            <a:xfrm>
              <a:off x="8685212" y="2895600"/>
              <a:ext cx="2895600" cy="838200"/>
            </a:xfrm>
            <a:prstGeom prst="rect">
              <a:avLst/>
            </a:prstGeom>
            <a:solidFill>
              <a:srgbClr val="FFC000"/>
            </a:solidFill>
            <a:ln w="107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Muscle mass and subcutaneous fat</a:t>
              </a:r>
              <a:endParaRPr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38" name="Google Shape;338;p28"/>
            <p:cNvSpPr/>
            <p:nvPr/>
          </p:nvSpPr>
          <p:spPr>
            <a:xfrm rot="424682">
              <a:off x="6858420" y="3187410"/>
              <a:ext cx="1841733" cy="12861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014"/>
            </a:solidFill>
            <a:ln w="10775" cap="flat" cmpd="sng">
              <a:solidFill>
                <a:srgbClr val="6690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339" name="Google Shape;339;p28"/>
          <p:cNvGrpSpPr/>
          <p:nvPr/>
        </p:nvGrpSpPr>
        <p:grpSpPr>
          <a:xfrm>
            <a:off x="4051118" y="4109478"/>
            <a:ext cx="4635682" cy="1012866"/>
            <a:chOff x="4049530" y="4109478"/>
            <a:chExt cx="4635682" cy="1012866"/>
          </a:xfrm>
        </p:grpSpPr>
        <p:sp>
          <p:nvSpPr>
            <p:cNvPr id="340" name="Google Shape;340;p28"/>
            <p:cNvSpPr/>
            <p:nvPr/>
          </p:nvSpPr>
          <p:spPr>
            <a:xfrm>
              <a:off x="5789612" y="4229100"/>
              <a:ext cx="2895600" cy="838200"/>
            </a:xfrm>
            <a:prstGeom prst="rect">
              <a:avLst/>
            </a:prstGeom>
            <a:solidFill>
              <a:srgbClr val="FFC000"/>
            </a:solidFill>
            <a:ln w="107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Abdominal fatness</a:t>
              </a:r>
              <a:endParaRPr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41" name="Google Shape;341;p28"/>
            <p:cNvSpPr/>
            <p:nvPr/>
          </p:nvSpPr>
          <p:spPr>
            <a:xfrm rot="932152">
              <a:off x="4324778" y="4298905"/>
              <a:ext cx="1436282" cy="15986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014"/>
            </a:solidFill>
            <a:ln w="10775" cap="flat" cmpd="sng">
              <a:solidFill>
                <a:srgbClr val="6690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42" name="Google Shape;342;p28"/>
            <p:cNvSpPr/>
            <p:nvPr/>
          </p:nvSpPr>
          <p:spPr>
            <a:xfrm rot="-672273">
              <a:off x="4046729" y="4817351"/>
              <a:ext cx="1716531" cy="13955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014"/>
            </a:solidFill>
            <a:ln w="10775" cap="flat" cmpd="sng">
              <a:solidFill>
                <a:srgbClr val="6690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343" name="Google Shape;343;p28"/>
          <p:cNvGrpSpPr/>
          <p:nvPr/>
        </p:nvGrpSpPr>
        <p:grpSpPr>
          <a:xfrm>
            <a:off x="2362200" y="5715000"/>
            <a:ext cx="6324600" cy="838200"/>
            <a:chOff x="2360612" y="5715000"/>
            <a:chExt cx="6324600" cy="838200"/>
          </a:xfrm>
        </p:grpSpPr>
        <p:sp>
          <p:nvSpPr>
            <p:cNvPr id="344" name="Google Shape;344;p28"/>
            <p:cNvSpPr/>
            <p:nvPr/>
          </p:nvSpPr>
          <p:spPr>
            <a:xfrm>
              <a:off x="2360612" y="6096000"/>
              <a:ext cx="3276600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0775" cap="flat" cmpd="sng">
              <a:solidFill>
                <a:srgbClr val="638C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5789612" y="5715000"/>
              <a:ext cx="2895600" cy="838200"/>
            </a:xfrm>
            <a:prstGeom prst="rect">
              <a:avLst/>
            </a:prstGeom>
            <a:solidFill>
              <a:srgbClr val="FFC000"/>
            </a:solidFill>
            <a:ln w="107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Tissue mass </a:t>
              </a:r>
              <a:endParaRPr/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(Muscle, fat, bone) </a:t>
              </a:r>
              <a:endParaRPr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346" name="Google Shape;346;p28"/>
          <p:cNvSpPr/>
          <p:nvPr/>
        </p:nvSpPr>
        <p:spPr>
          <a:xfrm>
            <a:off x="9144000" y="5105400"/>
            <a:ext cx="2895600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*Hazzard’s Geriatric Medicine and Gerontology 7</a:t>
            </a:r>
            <a:r>
              <a:rPr lang="en-US" sz="1400" i="1" baseline="30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edition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*Beck AM, Ovesen L: At which body mass index and degree of weight loss should hospitalized elderly patients be considered at nutritional risk? Clin Nutr</a:t>
            </a:r>
            <a:endParaRPr sz="1400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8"/>
          <p:cNvSpPr/>
          <p:nvPr/>
        </p:nvSpPr>
        <p:spPr>
          <a:xfrm>
            <a:off x="8382001" y="3695700"/>
            <a:ext cx="4203205" cy="1524000"/>
          </a:xfrm>
          <a:prstGeom prst="ellipse">
            <a:avLst/>
          </a:prstGeom>
          <a:solidFill>
            <a:schemeClr val="accent1"/>
          </a:solidFill>
          <a:ln w="10775" cap="flat" cmpd="sng">
            <a:solidFill>
              <a:srgbClr val="638C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reliability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prognostically important assessment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822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24911-8AB1-E79B-982D-C4AB765D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19783-C62F-90F9-7F45-D485058B4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4" name="Google Shape;427;p41">
            <a:extLst>
              <a:ext uri="{FF2B5EF4-FFF2-40B4-BE49-F238E27FC236}">
                <a16:creationId xmlns:a16="http://schemas.microsoft.com/office/drawing/2014/main" id="{B0520EAD-8D1D-5B15-FA21-2B4487525A2C}"/>
              </a:ext>
            </a:extLst>
          </p:cNvPr>
          <p:cNvGrpSpPr/>
          <p:nvPr/>
        </p:nvGrpSpPr>
        <p:grpSpPr>
          <a:xfrm>
            <a:off x="912812" y="2228850"/>
            <a:ext cx="7905132" cy="4524932"/>
            <a:chOff x="912812" y="2209800"/>
            <a:chExt cx="7905132" cy="4524932"/>
          </a:xfrm>
        </p:grpSpPr>
        <p:pic>
          <p:nvPicPr>
            <p:cNvPr id="5" name="Google Shape;428;p41">
              <a:extLst>
                <a:ext uri="{FF2B5EF4-FFF2-40B4-BE49-F238E27FC236}">
                  <a16:creationId xmlns:a16="http://schemas.microsoft.com/office/drawing/2014/main" id="{2B5624B7-38C3-3EF6-680F-C47FF0D099E0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12812" y="2209800"/>
              <a:ext cx="7905132" cy="45249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429;p41">
              <a:extLst>
                <a:ext uri="{FF2B5EF4-FFF2-40B4-BE49-F238E27FC236}">
                  <a16:creationId xmlns:a16="http://schemas.microsoft.com/office/drawing/2014/main" id="{8199AB4F-5287-0C08-6EB0-519235C01AF3}"/>
                </a:ext>
              </a:extLst>
            </p:cNvPr>
            <p:cNvSpPr/>
            <p:nvPr/>
          </p:nvSpPr>
          <p:spPr>
            <a:xfrm>
              <a:off x="1217612" y="6324600"/>
              <a:ext cx="1827529" cy="166966"/>
            </a:xfrm>
            <a:prstGeom prst="rect">
              <a:avLst/>
            </a:prstGeom>
            <a:solidFill>
              <a:schemeClr val="lt1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anorexia of ageing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9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3"/>
          <p:cNvGrpSpPr/>
          <p:nvPr/>
        </p:nvGrpSpPr>
        <p:grpSpPr>
          <a:xfrm>
            <a:off x="76200" y="399196"/>
            <a:ext cx="11963402" cy="6077804"/>
            <a:chOff x="74612" y="170596"/>
            <a:chExt cx="11963402" cy="6077804"/>
          </a:xfrm>
        </p:grpSpPr>
        <p:pic>
          <p:nvPicPr>
            <p:cNvPr id="147" name="Google Shape;14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39556" y="2693746"/>
              <a:ext cx="5509714" cy="35546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3"/>
            <p:cNvSpPr/>
            <p:nvPr/>
          </p:nvSpPr>
          <p:spPr>
            <a:xfrm>
              <a:off x="74612" y="2057400"/>
              <a:ext cx="3188744" cy="1630907"/>
            </a:xfrm>
            <a:prstGeom prst="wedgeEllipseCallout">
              <a:avLst>
                <a:gd name="adj1" fmla="val 52092"/>
                <a:gd name="adj2" fmla="val 106840"/>
              </a:avLst>
            </a:prstGeom>
            <a:solidFill>
              <a:schemeClr val="accent2"/>
            </a:solidFill>
            <a:ln w="10775" cap="flat" cmpd="sng">
              <a:solidFill>
                <a:srgbClr val="638C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FF0000"/>
                  </a:solidFill>
                  <a:latin typeface="Constantia"/>
                  <a:ea typeface="Constantia"/>
                  <a:cs typeface="Constantia"/>
                  <a:sym typeface="Constantia"/>
                </a:rPr>
                <a:t>Diet restriction </a:t>
              </a:r>
              <a:r>
                <a:rPr lang="en-US" sz="16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due to my high BP, Heart disease,diabetes makes eating less interesting</a:t>
              </a:r>
              <a:endParaRPr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803431" y="170597"/>
              <a:ext cx="2652619" cy="1630907"/>
            </a:xfrm>
            <a:prstGeom prst="wedgeEllipseCallout">
              <a:avLst>
                <a:gd name="adj1" fmla="val 23932"/>
                <a:gd name="adj2" fmla="val 99309"/>
              </a:avLst>
            </a:prstGeom>
            <a:solidFill>
              <a:schemeClr val="accent2"/>
            </a:solidFill>
            <a:ln w="10775" cap="flat" cmpd="sng">
              <a:solidFill>
                <a:srgbClr val="638C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Not eating enough due to </a:t>
              </a:r>
              <a:r>
                <a:rPr lang="en-US" sz="1600" b="1">
                  <a:solidFill>
                    <a:srgbClr val="FF0000"/>
                  </a:solidFill>
                  <a:latin typeface="Constantia"/>
                  <a:ea typeface="Constantia"/>
                  <a:cs typeface="Constantia"/>
                  <a:sym typeface="Constantia"/>
                </a:rPr>
                <a:t>chewing and teeth problems</a:t>
              </a:r>
              <a:endParaRPr sz="1600" b="1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942012" y="170596"/>
              <a:ext cx="2652619" cy="1630907"/>
            </a:xfrm>
            <a:prstGeom prst="wedgeEllipseCallout">
              <a:avLst>
                <a:gd name="adj1" fmla="val -18258"/>
                <a:gd name="adj2" fmla="val 102657"/>
              </a:avLst>
            </a:prstGeom>
            <a:solidFill>
              <a:schemeClr val="accent2"/>
            </a:solidFill>
            <a:ln w="10775" cap="flat" cmpd="sng">
              <a:solidFill>
                <a:srgbClr val="638C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Its difficult to walk, thus its </a:t>
              </a:r>
              <a:r>
                <a:rPr lang="en-US" sz="1600" b="1">
                  <a:solidFill>
                    <a:srgbClr val="FF0000"/>
                  </a:solidFill>
                  <a:latin typeface="Constantia"/>
                  <a:ea typeface="Constantia"/>
                  <a:cs typeface="Constantia"/>
                  <a:sym typeface="Constantia"/>
                </a:rPr>
                <a:t>hard to shop for food</a:t>
              </a:r>
              <a:endParaRPr sz="1600" b="1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9385395" y="1935707"/>
              <a:ext cx="2652619" cy="1630907"/>
            </a:xfrm>
            <a:prstGeom prst="wedgeEllipseCallout">
              <a:avLst>
                <a:gd name="adj1" fmla="val -67650"/>
                <a:gd name="adj2" fmla="val 95125"/>
              </a:avLst>
            </a:prstGeom>
            <a:solidFill>
              <a:schemeClr val="accent2"/>
            </a:solidFill>
            <a:ln w="10775" cap="flat" cmpd="sng">
              <a:solidFill>
                <a:srgbClr val="638C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I often </a:t>
              </a:r>
              <a:r>
                <a:rPr lang="en-US" sz="1600" b="1">
                  <a:solidFill>
                    <a:srgbClr val="FF0000"/>
                  </a:solidFill>
                  <a:latin typeface="Constantia"/>
                  <a:ea typeface="Constantia"/>
                  <a:cs typeface="Constantia"/>
                  <a:sym typeface="Constantia"/>
                </a:rPr>
                <a:t>feel sad and loose my apetite</a:t>
              </a:r>
              <a:endParaRPr sz="1600" b="1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2"/>
          <p:cNvSpPr txBox="1">
            <a:spLocks noGrp="1"/>
          </p:cNvSpPr>
          <p:nvPr>
            <p:ph type="title"/>
          </p:nvPr>
        </p:nvSpPr>
        <p:spPr>
          <a:xfrm>
            <a:off x="1220471" y="152400"/>
            <a:ext cx="9751060" cy="1295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75" tIns="60925" rIns="121875" bIns="60925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rgbClr val="FF0000"/>
              </a:buClr>
              <a:buSzPts val="4000"/>
            </a:pPr>
            <a:r>
              <a:rPr lang="en-US" sz="4000">
                <a:solidFill>
                  <a:srgbClr val="FF0000"/>
                </a:solidFill>
              </a:rPr>
              <a:t>MANAGEMENT</a:t>
            </a:r>
            <a:r>
              <a:rPr lang="en-US" sz="4000"/>
              <a:t> OF MALNUTRITION</a:t>
            </a:r>
            <a:endParaRPr/>
          </a:p>
        </p:txBody>
      </p:sp>
      <p:pic>
        <p:nvPicPr>
          <p:cNvPr id="435" name="Google Shape;435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87620" y="1447800"/>
            <a:ext cx="8437380" cy="509024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2"/>
          <p:cNvSpPr/>
          <p:nvPr/>
        </p:nvSpPr>
        <p:spPr>
          <a:xfrm>
            <a:off x="8501655" y="5799380"/>
            <a:ext cx="3657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*Halter JB, Ouslander JG, Tinetti ME, Studenski S, High KP, Asthana S, editors. Hazzard's Geriatric Medicine and Gerontology 7</a:t>
            </a:r>
            <a:r>
              <a:rPr lang="en-US" sz="1400" i="1" baseline="30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edition</a:t>
            </a:r>
            <a:endParaRPr sz="1400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0"/>
          <p:cNvSpPr txBox="1">
            <a:spLocks noGrp="1"/>
          </p:cNvSpPr>
          <p:nvPr>
            <p:ph type="title" idx="4294967295"/>
          </p:nvPr>
        </p:nvSpPr>
        <p:spPr>
          <a:xfrm>
            <a:off x="1320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Preparation of home made enteral feed</a:t>
            </a:r>
            <a:endParaRPr/>
          </a:p>
        </p:txBody>
      </p:sp>
      <p:pic>
        <p:nvPicPr>
          <p:cNvPr id="520" name="Google Shape;520;p5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219200"/>
            <a:ext cx="11201400" cy="55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50"/>
          <p:cNvSpPr/>
          <p:nvPr/>
        </p:nvSpPr>
        <p:spPr>
          <a:xfrm>
            <a:off x="4343400" y="6410325"/>
            <a:ext cx="2324100" cy="17145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8215120-2A3F-0505-93B7-22502B58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11175"/>
          </a:xfr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Reduction Diet/ Obese 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DC325-8CAC-21BB-55F5-7D8B88A14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14438"/>
            <a:ext cx="8229600" cy="1428750"/>
          </a:xfrm>
        </p:spPr>
        <p:txBody>
          <a:bodyPr rtlCol="0">
            <a:normAutofit fontScale="70000" lnSpcReduction="20000"/>
          </a:bodyPr>
          <a:lstStyle/>
          <a:p>
            <a:pPr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Medical Nutrition Therapy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bring about a gradual weight loss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maintain desirable weight 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provide good nutritional status by adequately balanced diet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correct faulty food habits</a:t>
            </a:r>
          </a:p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1A2EEF8-86A8-B123-6255-217C1CB6F446}"/>
              </a:ext>
            </a:extLst>
          </p:cNvPr>
          <p:cNvSpPr/>
          <p:nvPr/>
        </p:nvSpPr>
        <p:spPr>
          <a:xfrm>
            <a:off x="2381251" y="2928939"/>
            <a:ext cx="3357563" cy="3286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Cereals-Oats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Pulses-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dehusked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Fruits and Vegetables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Milk- low fat (double toned)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Meat and Poultry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Oils- mustard,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soyeabean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341" name="Picture 20" descr="Correct Answer Images, Stock Photos &amp; Vectors | Shutterstock">
            <a:extLst>
              <a:ext uri="{FF2B5EF4-FFF2-40B4-BE49-F238E27FC236}">
                <a16:creationId xmlns:a16="http://schemas.microsoft.com/office/drawing/2014/main" id="{7B9A632F-BCF2-8943-3471-80762F86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" t="24107" r="59615" b="33035"/>
          <a:stretch>
            <a:fillRect/>
          </a:stretch>
        </p:blipFill>
        <p:spPr bwMode="auto">
          <a:xfrm>
            <a:off x="4452939" y="3214688"/>
            <a:ext cx="9286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E8953C4-1498-B2E5-81F9-9F998276A745}"/>
              </a:ext>
            </a:extLst>
          </p:cNvPr>
          <p:cNvSpPr/>
          <p:nvPr/>
        </p:nvSpPr>
        <p:spPr>
          <a:xfrm>
            <a:off x="6096001" y="2857501"/>
            <a:ext cx="3357563" cy="3286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Fried and Sweetened foods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High carbohydrates- Potato,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colocasia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Carbonated, packed beverages- fruit juices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Alcoholic drinks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4343" name="Picture 22" descr="Correct Answer Images, Stock Photos &amp; Vectors | Shutterstock">
            <a:extLst>
              <a:ext uri="{FF2B5EF4-FFF2-40B4-BE49-F238E27FC236}">
                <a16:creationId xmlns:a16="http://schemas.microsoft.com/office/drawing/2014/main" id="{4D20EE9A-6618-47B4-29DD-A822E6CD7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t="24107" r="11539" b="30357"/>
          <a:stretch>
            <a:fillRect/>
          </a:stretch>
        </p:blipFill>
        <p:spPr bwMode="auto">
          <a:xfrm>
            <a:off x="8239125" y="3000376"/>
            <a:ext cx="8572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3" grpId="0" build="p"/>
      <p:bldP spid="4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3FFD80D-AFA2-26BA-595B-92020F35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54050"/>
          </a:xfr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Diabetic Diet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EF3A74AF-933A-C6CD-DE6A-20DD10093A07}"/>
              </a:ext>
            </a:extLst>
          </p:cNvPr>
          <p:cNvSpPr txBox="1">
            <a:spLocks/>
          </p:cNvSpPr>
          <p:nvPr/>
        </p:nvSpPr>
        <p:spPr bwMode="auto">
          <a:xfrm>
            <a:off x="1981200" y="1143000"/>
            <a:ext cx="82296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Medical Nutrition Therapy</a:t>
            </a:r>
          </a:p>
          <a:p>
            <a:pPr marL="342900" indent="-342900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To determine energy requirement</a:t>
            </a:r>
          </a:p>
          <a:p>
            <a:pPr marL="342900" indent="-342900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To distribute the energy in Kcal, Pro,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Carbs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fibre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To provide nutrient rich diet </a:t>
            </a:r>
          </a:p>
          <a:p>
            <a:pPr marL="342900" indent="-342900">
              <a:spcBef>
                <a:spcPts val="200"/>
              </a:spcBef>
              <a:defRPr/>
            </a:pPr>
            <a:endParaRPr lang="en-US" sz="19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200"/>
              </a:spcBef>
              <a:defRPr/>
            </a:pPr>
            <a:r>
              <a:rPr lang="en-US" sz="1900" b="1" dirty="0">
                <a:latin typeface="Times New Roman" pitchFamily="18" charset="0"/>
                <a:cs typeface="Times New Roman" pitchFamily="18" charset="0"/>
              </a:rPr>
              <a:t>Recommendation Pattern: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3 major meals + 3 minor meals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FBE97C3-2A8B-23E8-C76E-FAF469867897}"/>
              </a:ext>
            </a:extLst>
          </p:cNvPr>
          <p:cNvSpPr/>
          <p:nvPr/>
        </p:nvSpPr>
        <p:spPr>
          <a:xfrm>
            <a:off x="2024064" y="3286125"/>
            <a:ext cx="3857625" cy="3429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Whole cereals and pulses- Oats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Fruits and Vegetables- Papaya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Milk and its products- Low fat 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Egg white, fish, chicken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Oil- Mustard, rice bran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53AE882-04E6-D759-CBF0-E7CC53D56083}"/>
              </a:ext>
            </a:extLst>
          </p:cNvPr>
          <p:cNvSpPr/>
          <p:nvPr/>
        </p:nvSpPr>
        <p:spPr>
          <a:xfrm>
            <a:off x="6096000" y="3286125"/>
            <a:ext cx="4071938" cy="3429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Refined cereal- Maida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High fat foods- butter, cheese, mayonnaise 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Fried and empty calorie foods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Carbonated, packed beverages- fruit juices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Alcoholic drinks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/>
          </a:p>
        </p:txBody>
      </p:sp>
      <p:pic>
        <p:nvPicPr>
          <p:cNvPr id="18438" name="Picture 20" descr="Correct Answer Images, Stock Photos &amp; Vectors | Shutterstock">
            <a:extLst>
              <a:ext uri="{FF2B5EF4-FFF2-40B4-BE49-F238E27FC236}">
                <a16:creationId xmlns:a16="http://schemas.microsoft.com/office/drawing/2014/main" id="{ACC956CB-6D35-F945-3D7F-BC7B7D1E4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" t="24107" r="59615" b="33035"/>
          <a:stretch>
            <a:fillRect/>
          </a:stretch>
        </p:blipFill>
        <p:spPr bwMode="auto">
          <a:xfrm>
            <a:off x="4524375" y="3429001"/>
            <a:ext cx="8445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2" descr="Correct Answer Images, Stock Photos &amp; Vectors | Shutterstock">
            <a:extLst>
              <a:ext uri="{FF2B5EF4-FFF2-40B4-BE49-F238E27FC236}">
                <a16:creationId xmlns:a16="http://schemas.microsoft.com/office/drawing/2014/main" id="{882ECAE0-18B4-D407-2BAE-C0136CBE3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t="24107" r="11539" b="30357"/>
          <a:stretch>
            <a:fillRect/>
          </a:stretch>
        </p:blipFill>
        <p:spPr bwMode="auto">
          <a:xfrm>
            <a:off x="8882063" y="3421063"/>
            <a:ext cx="8572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B0FE01-F534-5D79-995F-BA6042F71D2A}"/>
              </a:ext>
            </a:extLst>
          </p:cNvPr>
          <p:cNvSpPr txBox="1">
            <a:spLocks/>
          </p:cNvSpPr>
          <p:nvPr/>
        </p:nvSpPr>
        <p:spPr bwMode="auto">
          <a:xfrm>
            <a:off x="2095500" y="142875"/>
            <a:ext cx="8229600" cy="654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SRD Diet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ADF0FBA7-62B4-C39A-40D4-85AD7CB08531}"/>
              </a:ext>
            </a:extLst>
          </p:cNvPr>
          <p:cNvSpPr txBox="1">
            <a:spLocks/>
          </p:cNvSpPr>
          <p:nvPr/>
        </p:nvSpPr>
        <p:spPr bwMode="auto">
          <a:xfrm>
            <a:off x="1981200" y="178593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Medical Nutrition Therapy</a:t>
            </a:r>
          </a:p>
          <a:p>
            <a:pPr marL="342900" indent="-342900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To reduce the sodium intake</a:t>
            </a:r>
          </a:p>
          <a:p>
            <a:pPr marL="342900" indent="-342900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To maintain adequately nourished diet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457349F-8B14-5F5A-96E0-A23BB4D96011}"/>
              </a:ext>
            </a:extLst>
          </p:cNvPr>
          <p:cNvSpPr/>
          <p:nvPr/>
        </p:nvSpPr>
        <p:spPr>
          <a:xfrm>
            <a:off x="2166939" y="3571875"/>
            <a:ext cx="3857625" cy="3022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Cereals- Rice, Oats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Pulses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rich Fruits and Vegetables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Milk and milk products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Egg white, chicken 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Oil- Mustard, safflower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A299C37-0FC4-F2B9-66A8-E7E1C003F051}"/>
              </a:ext>
            </a:extLst>
          </p:cNvPr>
          <p:cNvSpPr/>
          <p:nvPr/>
        </p:nvSpPr>
        <p:spPr>
          <a:xfrm>
            <a:off x="6453189" y="3500438"/>
            <a:ext cx="3786187" cy="3143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Salt on Top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Dried nuts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Sea salted foods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Processed foods- butter, cheese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Fried and sweetened foods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Alcoholic beverages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0486" name="Picture 20" descr="Correct Answer Images, Stock Photos &amp; Vectors | Shutterstock">
            <a:extLst>
              <a:ext uri="{FF2B5EF4-FFF2-40B4-BE49-F238E27FC236}">
                <a16:creationId xmlns:a16="http://schemas.microsoft.com/office/drawing/2014/main" id="{0A31E33A-AFFD-F009-48BE-ACF25B51D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" t="24107" r="59615" b="33035"/>
          <a:stretch>
            <a:fillRect/>
          </a:stretch>
        </p:blipFill>
        <p:spPr bwMode="auto">
          <a:xfrm>
            <a:off x="4738688" y="3786189"/>
            <a:ext cx="8445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2" descr="Correct Answer Images, Stock Photos &amp; Vectors | Shutterstock">
            <a:extLst>
              <a:ext uri="{FF2B5EF4-FFF2-40B4-BE49-F238E27FC236}">
                <a16:creationId xmlns:a16="http://schemas.microsoft.com/office/drawing/2014/main" id="{FA7DC3B4-F0F0-8B6E-D1C9-233C6C5CF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t="24107" r="11539" b="30357"/>
          <a:stretch>
            <a:fillRect/>
          </a:stretch>
        </p:blipFill>
        <p:spPr bwMode="auto">
          <a:xfrm>
            <a:off x="8739188" y="3643313"/>
            <a:ext cx="8572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777198-13D9-C564-EE9F-C91952719012}"/>
              </a:ext>
            </a:extLst>
          </p:cNvPr>
          <p:cNvSpPr txBox="1">
            <a:spLocks/>
          </p:cNvSpPr>
          <p:nvPr/>
        </p:nvSpPr>
        <p:spPr bwMode="auto">
          <a:xfrm>
            <a:off x="1952626" y="1071563"/>
            <a:ext cx="84105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200"/>
              </a:spcBef>
            </a:pPr>
            <a:r>
              <a:rPr lang="en-US" altLang="en-US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Salt Restricted Diet</a:t>
            </a:r>
          </a:p>
          <a:p>
            <a:pPr eaLnBrk="1" hangingPunct="1">
              <a:spcBef>
                <a:spcPts val="2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Customized on severity of the patient’s condition. </a:t>
            </a:r>
          </a:p>
          <a:p>
            <a:pPr eaLnBrk="1" hangingPunct="1">
              <a:spcBef>
                <a:spcPts val="200"/>
              </a:spcBef>
            </a:pPr>
            <a:endParaRPr lang="en-US" altLang="en-US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483" grpId="0"/>
      <p:bldP spid="6" grpId="0" animBg="1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6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Times New Roman"/>
              <a:buNone/>
            </a:pPr>
            <a:r>
              <a:rPr lang="en-US" sz="3959">
                <a:latin typeface="Times New Roman"/>
                <a:ea typeface="Times New Roman"/>
                <a:cs typeface="Times New Roman"/>
                <a:sym typeface="Times New Roman"/>
              </a:rPr>
              <a:t>Vitamins and trace mineral requirements (RDA)</a:t>
            </a:r>
            <a:endParaRPr/>
          </a:p>
        </p:txBody>
      </p:sp>
      <p:sp>
        <p:nvSpPr>
          <p:cNvPr id="397" name="Google Shape;397;p3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90"/>
              <a:t>25</a:t>
            </a:fld>
            <a:endParaRPr sz="1190"/>
          </a:p>
        </p:txBody>
      </p:sp>
      <p:graphicFrame>
        <p:nvGraphicFramePr>
          <p:cNvPr id="398" name="Google Shape;398;p36"/>
          <p:cNvGraphicFramePr/>
          <p:nvPr/>
        </p:nvGraphicFramePr>
        <p:xfrm>
          <a:off x="816865" y="1522625"/>
          <a:ext cx="5431525" cy="52097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7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Micronutrient</a:t>
                      </a:r>
                      <a:endParaRPr/>
                    </a:p>
                  </a:txBody>
                  <a:tcPr marL="27600" marR="27600" marT="27600" marB="27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Parenteral Dose</a:t>
                      </a:r>
                      <a:endParaRPr/>
                    </a:p>
                  </a:txBody>
                  <a:tcPr marL="27600" marR="27600" marT="27600" marB="27600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05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Vitamins:</a:t>
                      </a:r>
                      <a:endParaRPr/>
                    </a:p>
                  </a:txBody>
                  <a:tcPr marL="27600" marR="27600" marT="27600" marB="27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Vitamin A</a:t>
                      </a:r>
                      <a:endParaRPr/>
                    </a:p>
                  </a:txBody>
                  <a:tcPr marL="27600" marR="27600" marT="27600" marB="27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3300 IU</a:t>
                      </a:r>
                      <a:endParaRPr sz="2400" b="0" i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600" marR="27600" marT="27600" marB="27600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Vitamin D</a:t>
                      </a:r>
                      <a:endParaRPr/>
                    </a:p>
                  </a:txBody>
                  <a:tcPr marL="27600" marR="27600" marT="27600" marB="27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 IU</a:t>
                      </a:r>
                      <a:endParaRPr sz="2400" b="0" i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600" marR="27600" marT="27600" marB="27600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Vitamin E</a:t>
                      </a:r>
                      <a:endParaRPr/>
                    </a:p>
                  </a:txBody>
                  <a:tcPr marL="27600" marR="27600" marT="27600" marB="27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IU</a:t>
                      </a:r>
                      <a:endParaRPr sz="2400" b="0" i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600" marR="27600" marT="27600" marB="27600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Vitamin K</a:t>
                      </a:r>
                      <a:endParaRPr/>
                    </a:p>
                  </a:txBody>
                  <a:tcPr marL="27600" marR="27600" marT="27600" marB="27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 μg</a:t>
                      </a:r>
                      <a:endParaRPr/>
                    </a:p>
                  </a:txBody>
                  <a:tcPr marL="27600" marR="27600" marT="27600" marB="27600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Ascorbic acid (Vit. C)</a:t>
                      </a:r>
                      <a:endParaRPr/>
                    </a:p>
                  </a:txBody>
                  <a:tcPr marL="27600" marR="27600" marT="27600" marB="27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 μg</a:t>
                      </a:r>
                      <a:endParaRPr sz="2400" b="0" i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600" marR="27600" marT="27600" marB="27600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Folic acid</a:t>
                      </a:r>
                      <a:endParaRPr/>
                    </a:p>
                  </a:txBody>
                  <a:tcPr marL="27600" marR="27600" marT="27600" marB="27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600 μg</a:t>
                      </a:r>
                      <a:endParaRPr sz="2400" b="0" i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600" marR="27600" marT="27600" marB="27600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Niacin</a:t>
                      </a:r>
                      <a:endParaRPr/>
                    </a:p>
                  </a:txBody>
                  <a:tcPr marL="27600" marR="27600" marT="27600" marB="27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 mg</a:t>
                      </a:r>
                      <a:endParaRPr sz="2400" b="0" i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600" marR="27600" marT="27600" marB="27600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Riboflavin (Vit. B2</a:t>
                      </a:r>
                      <a:r>
                        <a:rPr lang="en-US" sz="2400" b="0" i="0" u="none" strike="noStrike" cap="none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/>
                    </a:p>
                  </a:txBody>
                  <a:tcPr marL="27600" marR="27600" marT="27600" marB="27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3.6 mg</a:t>
                      </a:r>
                      <a:endParaRPr sz="2400" b="0" i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600" marR="27600" marT="27600" marB="27600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0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Thiamine (Vit. B1</a:t>
                      </a:r>
                      <a:r>
                        <a:rPr lang="en-US" sz="2400" b="0" i="0" u="none" strike="noStrike" cap="none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/>
                    </a:p>
                  </a:txBody>
                  <a:tcPr marL="27600" marR="27600" marT="27600" marB="27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 mg</a:t>
                      </a:r>
                      <a:endParaRPr sz="2400" b="0" i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600" marR="27600" marT="27600" marB="27600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1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Pyridoxine (Vit. B6)</a:t>
                      </a:r>
                      <a:endParaRPr/>
                    </a:p>
                  </a:txBody>
                  <a:tcPr marL="27600" marR="27600" marT="27600" marB="276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6mg</a:t>
                      </a:r>
                      <a:endParaRPr/>
                    </a:p>
                  </a:txBody>
                  <a:tcPr marL="27600" marR="27600" marT="27600" marB="27600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99" name="Google Shape;399;p36"/>
          <p:cNvGraphicFramePr/>
          <p:nvPr/>
        </p:nvGraphicFramePr>
        <p:xfrm>
          <a:off x="6354066" y="1516697"/>
          <a:ext cx="5719400" cy="4741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5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12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Micronutrient</a:t>
                      </a:r>
                      <a:endParaRPr/>
                    </a:p>
                  </a:txBody>
                  <a:tcPr marL="27775" marR="27775" marT="27775" marB="2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Parenteral Dose</a:t>
                      </a:r>
                      <a:endParaRPr sz="2400" b="1" i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775" marR="27775" marT="27775" marB="2777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12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Cyanocobalamin (Vit.B12) </a:t>
                      </a:r>
                      <a:endParaRPr/>
                    </a:p>
                  </a:txBody>
                  <a:tcPr marL="27775" marR="27775" marT="27775" marB="2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μg</a:t>
                      </a:r>
                      <a:endParaRPr/>
                    </a:p>
                  </a:txBody>
                  <a:tcPr marL="27775" marR="27775" marT="27775" marB="2777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2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Pantothenic acid</a:t>
                      </a:r>
                      <a:endParaRPr/>
                    </a:p>
                  </a:txBody>
                  <a:tcPr marL="27775" marR="27775" marT="27775" marB="2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 mg</a:t>
                      </a:r>
                      <a:endParaRPr sz="2400" b="0" i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775" marR="27775" marT="27775" marB="2777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12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Biotin</a:t>
                      </a:r>
                      <a:endParaRPr/>
                    </a:p>
                  </a:txBody>
                  <a:tcPr marL="27775" marR="27775" marT="27775" marB="2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 μg</a:t>
                      </a:r>
                      <a:endParaRPr/>
                    </a:p>
                  </a:txBody>
                  <a:tcPr marL="27775" marR="27775" marT="27775" marB="2777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125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Trace Elements</a:t>
                      </a:r>
                      <a:endParaRPr/>
                    </a:p>
                  </a:txBody>
                  <a:tcPr marL="27775" marR="27775" marT="27775" marB="2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Zinc</a:t>
                      </a:r>
                      <a:endParaRPr/>
                    </a:p>
                  </a:txBody>
                  <a:tcPr marL="27775" marR="27775" marT="27775" marB="2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2.5–5 mg</a:t>
                      </a:r>
                      <a:endParaRPr sz="2400" b="0" i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775" marR="27775" marT="27775" marB="2777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Copper</a:t>
                      </a:r>
                      <a:endParaRPr/>
                    </a:p>
                  </a:txBody>
                  <a:tcPr marL="27775" marR="27775" marT="27775" marB="2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0.3–0.5 mg</a:t>
                      </a:r>
                      <a:endParaRPr sz="2400" b="0" i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775" marR="27775" marT="27775" marB="2777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Chromium</a:t>
                      </a:r>
                      <a:endParaRPr/>
                    </a:p>
                  </a:txBody>
                  <a:tcPr marL="27775" marR="27775" marT="27775" marB="2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10–15 μg</a:t>
                      </a:r>
                      <a:endParaRPr sz="2400" b="0" i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775" marR="27775" marT="27775" marB="2777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Manganese</a:t>
                      </a:r>
                      <a:endParaRPr/>
                    </a:p>
                  </a:txBody>
                  <a:tcPr marL="27775" marR="27775" marT="27775" marB="2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60–100 μg</a:t>
                      </a:r>
                      <a:endParaRPr sz="2400" b="0" i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7775" marR="27775" marT="27775" marB="2777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4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Selenium</a:t>
                      </a:r>
                      <a:endParaRPr/>
                    </a:p>
                  </a:txBody>
                  <a:tcPr marL="27775" marR="27775" marT="27775" marB="2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20–60 μg</a:t>
                      </a:r>
                      <a:endParaRPr/>
                    </a:p>
                  </a:txBody>
                  <a:tcPr marL="27775" marR="27775" marT="27775" marB="27775">
                    <a:lnL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CDC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5E9C2-1B7E-0845-612B-4B55E11F0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1117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Take Home Message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6BD74-D9CE-E9E8-86D3-5E161968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28689"/>
            <a:ext cx="8229600" cy="1000125"/>
          </a:xfrm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Each diet is customized individually based on</a:t>
            </a:r>
          </a:p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FFE7019-8E89-82EF-96D2-4F5C3D7F7CB7}"/>
              </a:ext>
            </a:extLst>
          </p:cNvPr>
          <p:cNvSpPr/>
          <p:nvPr/>
        </p:nvSpPr>
        <p:spPr>
          <a:xfrm>
            <a:off x="6167439" y="3000375"/>
            <a:ext cx="2643187" cy="928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Cultural Factors</a:t>
            </a:r>
            <a:endParaRPr lang="en-US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13ABE6E-54FF-3B32-DFD8-9C50DFD1EF2E}"/>
              </a:ext>
            </a:extLst>
          </p:cNvPr>
          <p:cNvSpPr/>
          <p:nvPr/>
        </p:nvSpPr>
        <p:spPr>
          <a:xfrm>
            <a:off x="3095625" y="1857375"/>
            <a:ext cx="2643188" cy="928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Medical Condition</a:t>
            </a:r>
            <a:endParaRPr lang="en-US" b="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5A929A4-A867-E9C0-2448-055E0630840B}"/>
              </a:ext>
            </a:extLst>
          </p:cNvPr>
          <p:cNvSpPr/>
          <p:nvPr/>
        </p:nvSpPr>
        <p:spPr>
          <a:xfrm>
            <a:off x="3095625" y="3000375"/>
            <a:ext cx="2643188" cy="928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Socio-Economic</a:t>
            </a:r>
            <a:endParaRPr lang="en-US" b="1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61DCD6-A54E-95BB-71A3-D395C0C68649}"/>
              </a:ext>
            </a:extLst>
          </p:cNvPr>
          <p:cNvSpPr/>
          <p:nvPr/>
        </p:nvSpPr>
        <p:spPr>
          <a:xfrm>
            <a:off x="6167439" y="1928814"/>
            <a:ext cx="2643187" cy="9286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Feeding Pattern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F032E67-8087-E903-6C4B-76B3B077E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313705"/>
            <a:ext cx="541827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Protein is your friend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Weight loss is not normal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Hydration saves lives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Ageing ≠ starvation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Traditional Indian food can be healthy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build="p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83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endParaRPr/>
          </a:p>
        </p:txBody>
      </p:sp>
      <p:sp>
        <p:nvSpPr>
          <p:cNvPr id="800" name="Google Shape;800;p8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90"/>
              <a:t>27</a:t>
            </a:fld>
            <a:endParaRPr sz="1190"/>
          </a:p>
        </p:txBody>
      </p:sp>
      <p:pic>
        <p:nvPicPr>
          <p:cNvPr id="801" name="Google Shape;801;p8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Outline of Presentation</a:t>
            </a:r>
            <a:endParaRPr/>
          </a:p>
        </p:txBody>
      </p:sp>
      <p:sp>
        <p:nvSpPr>
          <p:cNvPr id="133" name="Google Shape;133;p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90"/>
              <a:t>3</a:t>
            </a:fld>
            <a:endParaRPr sz="1190"/>
          </a:p>
        </p:txBody>
      </p:sp>
      <p:sp>
        <p:nvSpPr>
          <p:cNvPr id="134" name="Google Shape;134;p2"/>
          <p:cNvSpPr txBox="1">
            <a:spLocks noGrp="1"/>
          </p:cNvSpPr>
          <p:nvPr>
            <p:ph type="body" idx="1"/>
          </p:nvPr>
        </p:nvSpPr>
        <p:spPr>
          <a:xfrm>
            <a:off x="838200" y="1616528"/>
            <a:ext cx="10515600" cy="4816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◻"/>
            </a:pPr>
            <a:r>
              <a:rPr lang="en-US" sz="2400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Nutritional challenges in older persons</a:t>
            </a:r>
            <a:endParaRPr dirty="0"/>
          </a:p>
          <a:p>
            <a:pPr marL="320040" lvl="0" indent="-320040" algn="l" rtl="0">
              <a:spcBef>
                <a:spcPts val="700"/>
              </a:spcBef>
              <a:spcAft>
                <a:spcPts val="0"/>
              </a:spcAft>
              <a:buSzPts val="1440"/>
              <a:buChar char="◻"/>
            </a:pPr>
            <a:r>
              <a:rPr lang="en-US" sz="2400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Assessment of nutrition</a:t>
            </a:r>
            <a:endParaRPr dirty="0"/>
          </a:p>
          <a:p>
            <a:pPr marL="320040" lvl="0" indent="-320040" algn="l" rtl="0">
              <a:spcBef>
                <a:spcPts val="700"/>
              </a:spcBef>
              <a:spcAft>
                <a:spcPts val="0"/>
              </a:spcAft>
              <a:buSzPts val="1440"/>
              <a:buChar char="◻"/>
            </a:pPr>
            <a:r>
              <a:rPr lang="en-US" sz="2400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Nutritional requirements</a:t>
            </a:r>
            <a:endParaRPr dirty="0"/>
          </a:p>
          <a:p>
            <a:pPr marL="320040" lvl="0" indent="-320040" algn="l" rtl="0">
              <a:spcBef>
                <a:spcPts val="700"/>
              </a:spcBef>
              <a:spcAft>
                <a:spcPts val="0"/>
              </a:spcAft>
              <a:buSzPts val="1440"/>
              <a:buChar char="◻"/>
            </a:pPr>
            <a:r>
              <a:rPr lang="en-US" sz="2400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home message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23A2D5-676E-8A65-5E25-CEBA49365DF2}"/>
              </a:ext>
            </a:extLst>
          </p:cNvPr>
          <p:cNvCxnSpPr/>
          <p:nvPr/>
        </p:nvCxnSpPr>
        <p:spPr>
          <a:xfrm rot="10800000" flipV="1">
            <a:off x="3095625" y="1785938"/>
            <a:ext cx="285750" cy="2143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E54C42-735E-7BB8-85AB-E6727A1A5433}"/>
              </a:ext>
            </a:extLst>
          </p:cNvPr>
          <p:cNvCxnSpPr/>
          <p:nvPr/>
        </p:nvCxnSpPr>
        <p:spPr>
          <a:xfrm rot="5400000">
            <a:off x="5595144" y="2070894"/>
            <a:ext cx="5715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00023A-E037-2EFD-803D-0CF0BCCD302B}"/>
              </a:ext>
            </a:extLst>
          </p:cNvPr>
          <p:cNvCxnSpPr/>
          <p:nvPr/>
        </p:nvCxnSpPr>
        <p:spPr>
          <a:xfrm rot="16200000" flipH="1">
            <a:off x="8167688" y="1857376"/>
            <a:ext cx="285750" cy="1428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4C4F72B-8FA3-D4F8-E28C-A6E91F2800FE}"/>
              </a:ext>
            </a:extLst>
          </p:cNvPr>
          <p:cNvSpPr/>
          <p:nvPr/>
        </p:nvSpPr>
        <p:spPr>
          <a:xfrm>
            <a:off x="1809751" y="1428751"/>
            <a:ext cx="8501063" cy="428625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Changes associated with aging</a:t>
            </a:r>
          </a:p>
        </p:txBody>
      </p:sp>
      <p:sp>
        <p:nvSpPr>
          <p:cNvPr id="3078" name="Rectangle 5">
            <a:extLst>
              <a:ext uri="{FF2B5EF4-FFF2-40B4-BE49-F238E27FC236}">
                <a16:creationId xmlns:a16="http://schemas.microsoft.com/office/drawing/2014/main" id="{BA0C55E7-0992-D346-706E-598D8D9EC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857250"/>
            <a:ext cx="8643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Aging is an irreversible, biological change that occurs throughout an individual’s life.</a:t>
            </a:r>
          </a:p>
        </p:txBody>
      </p:sp>
      <p:sp>
        <p:nvSpPr>
          <p:cNvPr id="3079" name="Rectangle 6">
            <a:extLst>
              <a:ext uri="{FF2B5EF4-FFF2-40B4-BE49-F238E27FC236}">
                <a16:creationId xmlns:a16="http://schemas.microsoft.com/office/drawing/2014/main" id="{0CC2E6EF-301D-1A4B-51FE-A7CF9F92E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1" y="214313"/>
            <a:ext cx="3357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595FD12-E587-1488-A425-CCBA9F44BE09}"/>
              </a:ext>
            </a:extLst>
          </p:cNvPr>
          <p:cNvSpPr/>
          <p:nvPr/>
        </p:nvSpPr>
        <p:spPr>
          <a:xfrm>
            <a:off x="1881189" y="2143125"/>
            <a:ext cx="2357437" cy="571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Physiological Changes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9924F11-00AB-C25C-595C-819B71DF2324}"/>
              </a:ext>
            </a:extLst>
          </p:cNvPr>
          <p:cNvSpPr/>
          <p:nvPr/>
        </p:nvSpPr>
        <p:spPr>
          <a:xfrm>
            <a:off x="7596188" y="2143125"/>
            <a:ext cx="2571750" cy="571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Socio-Psychological Changes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203999D-E460-CDD2-D832-AEC71A94BC3A}"/>
              </a:ext>
            </a:extLst>
          </p:cNvPr>
          <p:cNvSpPr/>
          <p:nvPr/>
        </p:nvSpPr>
        <p:spPr>
          <a:xfrm>
            <a:off x="4595813" y="2500313"/>
            <a:ext cx="2500312" cy="571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Biological Changes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33FFB0CA-A4A2-2579-4365-8B2B846BC7F2}"/>
              </a:ext>
            </a:extLst>
          </p:cNvPr>
          <p:cNvSpPr/>
          <p:nvPr/>
        </p:nvSpPr>
        <p:spPr>
          <a:xfrm rot="16200000">
            <a:off x="5580857" y="834232"/>
            <a:ext cx="508000" cy="5554663"/>
          </a:xfrm>
          <a:prstGeom prst="leftBrace">
            <a:avLst>
              <a:gd name="adj1" fmla="val 13133"/>
              <a:gd name="adj2" fmla="val 5054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ound Diagonal Corner Rectangle 19">
            <a:extLst>
              <a:ext uri="{FF2B5EF4-FFF2-40B4-BE49-F238E27FC236}">
                <a16:creationId xmlns:a16="http://schemas.microsoft.com/office/drawing/2014/main" id="{84AC0EA5-A5BB-B293-E772-CF97C583F1C7}"/>
              </a:ext>
            </a:extLst>
          </p:cNvPr>
          <p:cNvSpPr/>
          <p:nvPr/>
        </p:nvSpPr>
        <p:spPr>
          <a:xfrm>
            <a:off x="6381751" y="4929188"/>
            <a:ext cx="2500313" cy="5715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Inefficient  Utilization of Nutrients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 Diagonal Corner Rectangle 20">
            <a:extLst>
              <a:ext uri="{FF2B5EF4-FFF2-40B4-BE49-F238E27FC236}">
                <a16:creationId xmlns:a16="http://schemas.microsoft.com/office/drawing/2014/main" id="{781C8D37-F51D-8533-6FBC-A575B193AC7E}"/>
              </a:ext>
            </a:extLst>
          </p:cNvPr>
          <p:cNvSpPr/>
          <p:nvPr/>
        </p:nvSpPr>
        <p:spPr>
          <a:xfrm>
            <a:off x="3381376" y="4929188"/>
            <a:ext cx="2500313" cy="5715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Dietary Intake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 Diagonal Corner Rectangle 21">
            <a:extLst>
              <a:ext uri="{FF2B5EF4-FFF2-40B4-BE49-F238E27FC236}">
                <a16:creationId xmlns:a16="http://schemas.microsoft.com/office/drawing/2014/main" id="{55A80C35-E4AC-7712-FD2D-32805F520060}"/>
              </a:ext>
            </a:extLst>
          </p:cNvPr>
          <p:cNvSpPr/>
          <p:nvPr/>
        </p:nvSpPr>
        <p:spPr>
          <a:xfrm>
            <a:off x="2024063" y="4214813"/>
            <a:ext cx="2500312" cy="5715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Dietary Deficiencies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 Diagonal Corner Rectangle 22">
            <a:extLst>
              <a:ext uri="{FF2B5EF4-FFF2-40B4-BE49-F238E27FC236}">
                <a16:creationId xmlns:a16="http://schemas.microsoft.com/office/drawing/2014/main" id="{4E1C1139-C899-3E1C-ABEB-2A70424A9F5D}"/>
              </a:ext>
            </a:extLst>
          </p:cNvPr>
          <p:cNvSpPr/>
          <p:nvPr/>
        </p:nvSpPr>
        <p:spPr>
          <a:xfrm>
            <a:off x="7810501" y="4214813"/>
            <a:ext cx="2500313" cy="5715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Accumulation of Waste Products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370CA3-0BA4-045A-C822-0C14A6B017DB}"/>
              </a:ext>
            </a:extLst>
          </p:cNvPr>
          <p:cNvSpPr/>
          <p:nvPr/>
        </p:nvSpPr>
        <p:spPr>
          <a:xfrm>
            <a:off x="1738314" y="3357563"/>
            <a:ext cx="1000125" cy="6461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Changes</a:t>
            </a:r>
          </a:p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leads to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5" name="Round Diagonal Corner Rectangle 24">
            <a:extLst>
              <a:ext uri="{FF2B5EF4-FFF2-40B4-BE49-F238E27FC236}">
                <a16:creationId xmlns:a16="http://schemas.microsoft.com/office/drawing/2014/main" id="{78BF07E8-1F27-AAF1-A6B2-555F05E4F12C}"/>
              </a:ext>
            </a:extLst>
          </p:cNvPr>
          <p:cNvSpPr/>
          <p:nvPr/>
        </p:nvSpPr>
        <p:spPr>
          <a:xfrm>
            <a:off x="4953001" y="4214813"/>
            <a:ext cx="2500313" cy="5715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Impaired Digestion and Absorption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 Diagonal Corner Rectangle 25">
            <a:extLst>
              <a:ext uri="{FF2B5EF4-FFF2-40B4-BE49-F238E27FC236}">
                <a16:creationId xmlns:a16="http://schemas.microsoft.com/office/drawing/2014/main" id="{2D4DC246-23C7-5FA6-2F02-96DB0CB628AF}"/>
              </a:ext>
            </a:extLst>
          </p:cNvPr>
          <p:cNvSpPr/>
          <p:nvPr/>
        </p:nvSpPr>
        <p:spPr>
          <a:xfrm>
            <a:off x="5024438" y="5643563"/>
            <a:ext cx="2500312" cy="5715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Alter Nutrient Need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6999F3C5-344C-385E-1A94-1BC72E8B7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25487"/>
          </a:xfrm>
        </p:spPr>
        <p:txBody>
          <a:bodyPr/>
          <a:lstStyle/>
          <a:p>
            <a:r>
              <a:rPr lang="en-US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Role of Diet in Aging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2BF8340F-7B18-AF6A-FD1E-913E93381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25" y="1143001"/>
            <a:ext cx="8229600" cy="49117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/>
              <a:t>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4F0976-46CC-54B2-CFC5-406F230CBE7A}"/>
              </a:ext>
            </a:extLst>
          </p:cNvPr>
          <p:cNvSpPr/>
          <p:nvPr/>
        </p:nvSpPr>
        <p:spPr>
          <a:xfrm>
            <a:off x="2095500" y="1571625"/>
            <a:ext cx="2357438" cy="2286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Major Determinant for Active Aging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122BEC-7BEB-2478-AF79-6AABD8DCE9E8}"/>
              </a:ext>
            </a:extLst>
          </p:cNvPr>
          <p:cNvSpPr/>
          <p:nvPr/>
        </p:nvSpPr>
        <p:spPr>
          <a:xfrm>
            <a:off x="4738689" y="1571625"/>
            <a:ext cx="2357437" cy="2286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Increase Longevity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035413-9459-350F-F525-64F6F0EEA414}"/>
              </a:ext>
            </a:extLst>
          </p:cNvPr>
          <p:cNvSpPr/>
          <p:nvPr/>
        </p:nvSpPr>
        <p:spPr>
          <a:xfrm>
            <a:off x="7453314" y="1500188"/>
            <a:ext cx="2357437" cy="22860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Prevent Chronic Diseases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AA043A-4F05-8560-0D2D-CC0B633DD9DA}"/>
              </a:ext>
            </a:extLst>
          </p:cNvPr>
          <p:cNvSpPr/>
          <p:nvPr/>
        </p:nvSpPr>
        <p:spPr>
          <a:xfrm>
            <a:off x="3309939" y="3714750"/>
            <a:ext cx="2357437" cy="228600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Provides Immunity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1604A6C-0249-9B08-9B81-5B046DAA7344}"/>
              </a:ext>
            </a:extLst>
          </p:cNvPr>
          <p:cNvSpPr/>
          <p:nvPr/>
        </p:nvSpPr>
        <p:spPr>
          <a:xfrm>
            <a:off x="6167439" y="3714750"/>
            <a:ext cx="2357437" cy="22860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Provides Good Health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3"/>
          <p:cNvSpPr txBox="1">
            <a:spLocks noGrp="1"/>
          </p:cNvSpPr>
          <p:nvPr>
            <p:ph type="title"/>
          </p:nvPr>
        </p:nvSpPr>
        <p:spPr>
          <a:xfrm>
            <a:off x="1220471" y="-76200"/>
            <a:ext cx="9751060" cy="1295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75" tIns="60925" rIns="121875" bIns="60925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sz="4000"/>
              <a:t>RISK FACTORS</a:t>
            </a:r>
            <a:endParaRPr sz="4000"/>
          </a:p>
        </p:txBody>
      </p:sp>
      <p:pic>
        <p:nvPicPr>
          <p:cNvPr id="531" name="Google Shape;531;p5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219201"/>
            <a:ext cx="7689359" cy="4791456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53"/>
          <p:cNvSpPr/>
          <p:nvPr/>
        </p:nvSpPr>
        <p:spPr>
          <a:xfrm>
            <a:off x="3354388" y="6096000"/>
            <a:ext cx="860901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*Anorexia of Aging: Risk Factors, Consequences, and Potential Treatments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Francesco Landi *, Riccardo Calvani, Matteo Tosato, Anna Maria Martone, Elena Ortolani, Giulia Savera, Alex Sisto and Emanuele Marzetti</a:t>
            </a:r>
            <a:endParaRPr sz="1400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B4BABD-A12D-3A1B-80E2-49BD0B198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917" y="652346"/>
            <a:ext cx="3427141" cy="2570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AA598A18-3A90-CA75-860B-5D09CC769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314" y="214314"/>
            <a:ext cx="8358187" cy="2928937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3011" name="Picture 3">
            <a:extLst>
              <a:ext uri="{FF2B5EF4-FFF2-40B4-BE49-F238E27FC236}">
                <a16:creationId xmlns:a16="http://schemas.microsoft.com/office/drawing/2014/main" id="{A3A8387E-4825-8C44-FB0E-E50BCDB49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313" y="3286125"/>
            <a:ext cx="8572500" cy="3500438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>
            <a:spLocks noGrp="1"/>
          </p:cNvSpPr>
          <p:nvPr>
            <p:ph type="title"/>
          </p:nvPr>
        </p:nvSpPr>
        <p:spPr>
          <a:xfrm>
            <a:off x="1220471" y="-228600"/>
            <a:ext cx="9751060" cy="1295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75" tIns="60925" rIns="121875" bIns="60925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sz="4000"/>
              <a:t>FACTORS AFFECTING NUTRITION</a:t>
            </a:r>
            <a:endParaRPr sz="4000"/>
          </a:p>
        </p:txBody>
      </p:sp>
      <p:pic>
        <p:nvPicPr>
          <p:cNvPr id="157" name="Google Shape;15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800" y="775451"/>
            <a:ext cx="6141300" cy="5924676"/>
          </a:xfrm>
          <a:prstGeom prst="rect">
            <a:avLst/>
          </a:prstGeom>
          <a:noFill/>
          <a:ln>
            <a:noFill/>
          </a:ln>
          <a:effectLst>
            <a:outerShdw blurRad="127000" algn="bl" rotWithShape="0">
              <a:srgbClr val="000000"/>
            </a:outerShdw>
          </a:effectLst>
        </p:spPr>
      </p:pic>
      <p:sp>
        <p:nvSpPr>
          <p:cNvPr id="158" name="Google Shape;158;p4"/>
          <p:cNvSpPr/>
          <p:nvPr/>
        </p:nvSpPr>
        <p:spPr>
          <a:xfrm>
            <a:off x="8833575" y="5473000"/>
            <a:ext cx="35799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*Brocklehurst’s Textbook of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Geriatric Medicine and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Gerontology 8</a:t>
            </a:r>
            <a:r>
              <a:rPr lang="en-US" sz="1400" i="1" baseline="30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Edition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*Factors associated with poor nutritional      status among the oldest-old Luxi Ji a, </a:t>
            </a:r>
            <a:endParaRPr sz="1400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Hongdao Meng b, Birong Dong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AFA31-54BC-99E8-CB2F-D75FCDA10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14313"/>
            <a:ext cx="8229600" cy="571500"/>
          </a:xfr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Nutrition Related Problems Among Geriatrics </a:t>
            </a:r>
          </a:p>
          <a:p>
            <a:pPr marL="514350" indent="-514350"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62967FF-1AA3-EE8B-3325-7D4FC708AB53}"/>
              </a:ext>
            </a:extLst>
          </p:cNvPr>
          <p:cNvGraphicFramePr/>
          <p:nvPr/>
        </p:nvGraphicFramePr>
        <p:xfrm>
          <a:off x="1809720" y="1071546"/>
          <a:ext cx="864399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ian Pacific heritage_TM10131490_Win32_LH_v4" id="{B2A0ACF3-34FF-4C5A-A737-2558AC4C9FEA}" vid="{FBDB92CC-0A39-410B-A16B-8C101333048E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18D074-6F3D-488C-8220-03C2DEFDE85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F9CE79C-5104-4273-B83B-D03AD839A8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141EBB-3386-4164-A294-111C6309E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Asian Pacific American Heritage Month presentation</Template>
  <TotalTime>1136</TotalTime>
  <Words>1507</Words>
  <Application>Microsoft Office PowerPoint</Application>
  <PresentationFormat>Widescreen</PresentationFormat>
  <Paragraphs>288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Constantia</vt:lpstr>
      <vt:lpstr>Noto Sans Symbols</vt:lpstr>
      <vt:lpstr>Segoe UI</vt:lpstr>
      <vt:lpstr>Times New Roman</vt:lpstr>
      <vt:lpstr>Trebuchet MS</vt:lpstr>
      <vt:lpstr>Twentieth Century</vt:lpstr>
      <vt:lpstr>Wingdings 3</vt:lpstr>
      <vt:lpstr>1_Office Theme</vt:lpstr>
      <vt:lpstr>Facet</vt:lpstr>
      <vt:lpstr>Geriatric Nutrition :  Myths and Realities </vt:lpstr>
      <vt:lpstr>PowerPoint Presentation</vt:lpstr>
      <vt:lpstr>Outline of Presentation</vt:lpstr>
      <vt:lpstr>PowerPoint Presentation</vt:lpstr>
      <vt:lpstr>Role of Diet in Aging</vt:lpstr>
      <vt:lpstr>RISK FACTORS</vt:lpstr>
      <vt:lpstr>PowerPoint Presentation</vt:lpstr>
      <vt:lpstr>FACTORS AFFECTING NUTRITION</vt:lpstr>
      <vt:lpstr>PowerPoint Presentation</vt:lpstr>
      <vt:lpstr>Common Myths</vt:lpstr>
      <vt:lpstr>PROTEIN INTAKE</vt:lpstr>
      <vt:lpstr>CARBOHYDRATE INTAKE</vt:lpstr>
      <vt:lpstr>FAT INTAKE</vt:lpstr>
      <vt:lpstr>FIBRE INTAKE</vt:lpstr>
      <vt:lpstr>WHOM TO SCREEN?</vt:lpstr>
      <vt:lpstr>Assessment of nutrition</vt:lpstr>
      <vt:lpstr>NUTRITIONAL SCREENING TOOLS</vt:lpstr>
      <vt:lpstr>1. ANTHROPOMETRY</vt:lpstr>
      <vt:lpstr>PowerPoint Presentation</vt:lpstr>
      <vt:lpstr>MANAGEMENT OF MALNUTRITION</vt:lpstr>
      <vt:lpstr>Preparation of home made enteral feed</vt:lpstr>
      <vt:lpstr>Weight Reduction Diet/ Obese Diet</vt:lpstr>
      <vt:lpstr>Diabetic Diet</vt:lpstr>
      <vt:lpstr>PowerPoint Presentation</vt:lpstr>
      <vt:lpstr>Vitamins and trace mineral requirements (RDA)</vt:lpstr>
      <vt:lpstr>Take Home Message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Gaurav Sharma</dc:creator>
  <cp:keywords/>
  <dc:description/>
  <cp:lastModifiedBy>Sami Saran</cp:lastModifiedBy>
  <cp:revision>2</cp:revision>
  <dcterms:created xsi:type="dcterms:W3CDTF">2026-01-21T06:57:46Z</dcterms:created>
  <dcterms:modified xsi:type="dcterms:W3CDTF">2026-01-23T12:51:58Z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bc6d2a8e-64d9-4b73-9f18-17aef038f534_Enabled">
    <vt:lpwstr>true</vt:lpwstr>
  </property>
  <property fmtid="{D5CDD505-2E9C-101B-9397-08002B2CF9AE}" pid="4" name="MSIP_Label_bc6d2a8e-64d9-4b73-9f18-17aef038f534_SetDate">
    <vt:lpwstr>2026-01-23T12:51:46Z</vt:lpwstr>
  </property>
  <property fmtid="{D5CDD505-2E9C-101B-9397-08002B2CF9AE}" pid="5" name="MSIP_Label_bc6d2a8e-64d9-4b73-9f18-17aef038f534_Method">
    <vt:lpwstr>Standard</vt:lpwstr>
  </property>
  <property fmtid="{D5CDD505-2E9C-101B-9397-08002B2CF9AE}" pid="6" name="MSIP_Label_bc6d2a8e-64d9-4b73-9f18-17aef038f534_Name">
    <vt:lpwstr>Internal Use Only</vt:lpwstr>
  </property>
  <property fmtid="{D5CDD505-2E9C-101B-9397-08002B2CF9AE}" pid="7" name="MSIP_Label_bc6d2a8e-64d9-4b73-9f18-17aef038f534_SiteId">
    <vt:lpwstr>abd8187b-19bd-45c7-9f9e-fbbff2d01267</vt:lpwstr>
  </property>
  <property fmtid="{D5CDD505-2E9C-101B-9397-08002B2CF9AE}" pid="8" name="MSIP_Label_bc6d2a8e-64d9-4b73-9f18-17aef038f534_ActionId">
    <vt:lpwstr>1aef3ea7-d677-4625-b6d7-86874e2dda7c</vt:lpwstr>
  </property>
  <property fmtid="{D5CDD505-2E9C-101B-9397-08002B2CF9AE}" pid="9" name="MSIP_Label_bc6d2a8e-64d9-4b73-9f18-17aef038f534_ContentBits">
    <vt:lpwstr>0</vt:lpwstr>
  </property>
  <property fmtid="{D5CDD505-2E9C-101B-9397-08002B2CF9AE}" pid="10" name="MSIP_Label_bc6d2a8e-64d9-4b73-9f18-17aef038f534_Tag">
    <vt:lpwstr>10, 3, 0, 1</vt:lpwstr>
  </property>
</Properties>
</file>